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56" r:id="rId2"/>
    <p:sldId id="277" r:id="rId3"/>
    <p:sldId id="313" r:id="rId4"/>
    <p:sldId id="314" r:id="rId5"/>
    <p:sldId id="315" r:id="rId6"/>
    <p:sldId id="320" r:id="rId7"/>
    <p:sldId id="321" r:id="rId8"/>
    <p:sldId id="326" r:id="rId9"/>
    <p:sldId id="322" r:id="rId10"/>
    <p:sldId id="329" r:id="rId11"/>
    <p:sldId id="323" r:id="rId12"/>
    <p:sldId id="324" r:id="rId13"/>
    <p:sldId id="332" r:id="rId14"/>
    <p:sldId id="330" r:id="rId15"/>
    <p:sldId id="331" r:id="rId16"/>
    <p:sldId id="325" r:id="rId17"/>
    <p:sldId id="333" r:id="rId18"/>
    <p:sldId id="319" r:id="rId19"/>
    <p:sldId id="334"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DFF"/>
    <a:srgbClr val="008BFF"/>
    <a:srgbClr val="F943A5"/>
    <a:srgbClr val="006FFF"/>
    <a:srgbClr val="0049C0"/>
    <a:srgbClr val="FF8500"/>
    <a:srgbClr val="FFFF0A"/>
    <a:srgbClr val="80FF07"/>
    <a:srgbClr val="CC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439" autoAdjust="0"/>
    <p:restoredTop sz="95985" autoAdjust="0"/>
  </p:normalViewPr>
  <p:slideViewPr>
    <p:cSldViewPr snapToGrid="0" snapToObjects="1">
      <p:cViewPr varScale="1">
        <p:scale>
          <a:sx n="160" d="100"/>
          <a:sy n="160" d="100"/>
        </p:scale>
        <p:origin x="2392" y="1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0.tiff>
</file>

<file path=ppt/media/image12.png>
</file>

<file path=ppt/media/image13.png>
</file>

<file path=ppt/media/image14.tiff>
</file>

<file path=ppt/media/image15.png>
</file>

<file path=ppt/media/image2.png>
</file>

<file path=ppt/media/image3.png>
</file>

<file path=ppt/media/image7.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2A9E1D3-59D1-0D48-9F86-C7A1B23BC1BB}" type="datetimeFigureOut">
              <a:rPr lang="en-US" smtClean="0"/>
              <a:t>11/25/19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3274F13-0F38-B644-BDCF-BB2A7FBB4699}" type="slidenum">
              <a:rPr lang="en-US" smtClean="0"/>
              <a:t>‹#›</a:t>
            </a:fld>
            <a:endParaRPr lang="en-US"/>
          </a:p>
        </p:txBody>
      </p:sp>
    </p:spTree>
    <p:extLst>
      <p:ext uri="{BB962C8B-B14F-4D97-AF65-F5344CB8AC3E}">
        <p14:creationId xmlns:p14="http://schemas.microsoft.com/office/powerpoint/2010/main" val="38105233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3</a:t>
            </a:fld>
            <a:endParaRPr lang="en-US"/>
          </a:p>
        </p:txBody>
      </p:sp>
    </p:spTree>
    <p:extLst>
      <p:ext uri="{BB962C8B-B14F-4D97-AF65-F5344CB8AC3E}">
        <p14:creationId xmlns:p14="http://schemas.microsoft.com/office/powerpoint/2010/main" val="1423848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12</a:t>
            </a:fld>
            <a:endParaRPr lang="en-US"/>
          </a:p>
        </p:txBody>
      </p:sp>
    </p:spTree>
    <p:extLst>
      <p:ext uri="{BB962C8B-B14F-4D97-AF65-F5344CB8AC3E}">
        <p14:creationId xmlns:p14="http://schemas.microsoft.com/office/powerpoint/2010/main" val="1210305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13</a:t>
            </a:fld>
            <a:endParaRPr lang="en-US"/>
          </a:p>
        </p:txBody>
      </p:sp>
    </p:spTree>
    <p:extLst>
      <p:ext uri="{BB962C8B-B14F-4D97-AF65-F5344CB8AC3E}">
        <p14:creationId xmlns:p14="http://schemas.microsoft.com/office/powerpoint/2010/main" val="2057388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14</a:t>
            </a:fld>
            <a:endParaRPr lang="en-US"/>
          </a:p>
        </p:txBody>
      </p:sp>
    </p:spTree>
    <p:extLst>
      <p:ext uri="{BB962C8B-B14F-4D97-AF65-F5344CB8AC3E}">
        <p14:creationId xmlns:p14="http://schemas.microsoft.com/office/powerpoint/2010/main" val="979118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15</a:t>
            </a:fld>
            <a:endParaRPr lang="en-US"/>
          </a:p>
        </p:txBody>
      </p:sp>
    </p:spTree>
    <p:extLst>
      <p:ext uri="{BB962C8B-B14F-4D97-AF65-F5344CB8AC3E}">
        <p14:creationId xmlns:p14="http://schemas.microsoft.com/office/powerpoint/2010/main" val="41723347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16</a:t>
            </a:fld>
            <a:endParaRPr lang="en-US"/>
          </a:p>
        </p:txBody>
      </p:sp>
    </p:spTree>
    <p:extLst>
      <p:ext uri="{BB962C8B-B14F-4D97-AF65-F5344CB8AC3E}">
        <p14:creationId xmlns:p14="http://schemas.microsoft.com/office/powerpoint/2010/main" val="21094228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17</a:t>
            </a:fld>
            <a:endParaRPr lang="en-US"/>
          </a:p>
        </p:txBody>
      </p:sp>
    </p:spTree>
    <p:extLst>
      <p:ext uri="{BB962C8B-B14F-4D97-AF65-F5344CB8AC3E}">
        <p14:creationId xmlns:p14="http://schemas.microsoft.com/office/powerpoint/2010/main" val="40338800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18</a:t>
            </a:fld>
            <a:endParaRPr lang="en-US"/>
          </a:p>
        </p:txBody>
      </p:sp>
    </p:spTree>
    <p:extLst>
      <p:ext uri="{BB962C8B-B14F-4D97-AF65-F5344CB8AC3E}">
        <p14:creationId xmlns:p14="http://schemas.microsoft.com/office/powerpoint/2010/main" val="39323582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19</a:t>
            </a:fld>
            <a:endParaRPr lang="en-US"/>
          </a:p>
        </p:txBody>
      </p:sp>
    </p:spTree>
    <p:extLst>
      <p:ext uri="{BB962C8B-B14F-4D97-AF65-F5344CB8AC3E}">
        <p14:creationId xmlns:p14="http://schemas.microsoft.com/office/powerpoint/2010/main" val="3142126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4</a:t>
            </a:fld>
            <a:endParaRPr lang="en-US"/>
          </a:p>
        </p:txBody>
      </p:sp>
    </p:spTree>
    <p:extLst>
      <p:ext uri="{BB962C8B-B14F-4D97-AF65-F5344CB8AC3E}">
        <p14:creationId xmlns:p14="http://schemas.microsoft.com/office/powerpoint/2010/main" val="2878864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5</a:t>
            </a:fld>
            <a:endParaRPr lang="en-US"/>
          </a:p>
        </p:txBody>
      </p:sp>
    </p:spTree>
    <p:extLst>
      <p:ext uri="{BB962C8B-B14F-4D97-AF65-F5344CB8AC3E}">
        <p14:creationId xmlns:p14="http://schemas.microsoft.com/office/powerpoint/2010/main" val="38277119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6</a:t>
            </a:fld>
            <a:endParaRPr lang="en-US"/>
          </a:p>
        </p:txBody>
      </p:sp>
    </p:spTree>
    <p:extLst>
      <p:ext uri="{BB962C8B-B14F-4D97-AF65-F5344CB8AC3E}">
        <p14:creationId xmlns:p14="http://schemas.microsoft.com/office/powerpoint/2010/main" val="2115833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7</a:t>
            </a:fld>
            <a:endParaRPr lang="en-US"/>
          </a:p>
        </p:txBody>
      </p:sp>
    </p:spTree>
    <p:extLst>
      <p:ext uri="{BB962C8B-B14F-4D97-AF65-F5344CB8AC3E}">
        <p14:creationId xmlns:p14="http://schemas.microsoft.com/office/powerpoint/2010/main" val="2933201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8</a:t>
            </a:fld>
            <a:endParaRPr lang="en-US"/>
          </a:p>
        </p:txBody>
      </p:sp>
    </p:spTree>
    <p:extLst>
      <p:ext uri="{BB962C8B-B14F-4D97-AF65-F5344CB8AC3E}">
        <p14:creationId xmlns:p14="http://schemas.microsoft.com/office/powerpoint/2010/main" val="2056254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9</a:t>
            </a:fld>
            <a:endParaRPr lang="en-US"/>
          </a:p>
        </p:txBody>
      </p:sp>
    </p:spTree>
    <p:extLst>
      <p:ext uri="{BB962C8B-B14F-4D97-AF65-F5344CB8AC3E}">
        <p14:creationId xmlns:p14="http://schemas.microsoft.com/office/powerpoint/2010/main" val="16337829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10</a:t>
            </a:fld>
            <a:endParaRPr lang="en-US"/>
          </a:p>
        </p:txBody>
      </p:sp>
    </p:spTree>
    <p:extLst>
      <p:ext uri="{BB962C8B-B14F-4D97-AF65-F5344CB8AC3E}">
        <p14:creationId xmlns:p14="http://schemas.microsoft.com/office/powerpoint/2010/main" val="3834174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3274F13-0F38-B644-BDCF-BB2A7FBB4699}" type="slidenum">
              <a:rPr lang="en-US" smtClean="0"/>
              <a:t>11</a:t>
            </a:fld>
            <a:endParaRPr lang="en-US"/>
          </a:p>
        </p:txBody>
      </p:sp>
    </p:spTree>
    <p:extLst>
      <p:ext uri="{BB962C8B-B14F-4D97-AF65-F5344CB8AC3E}">
        <p14:creationId xmlns:p14="http://schemas.microsoft.com/office/powerpoint/2010/main" val="3665873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28AE248-65B5-C145-AE57-FD6269E44081}" type="datetimeFigureOut">
              <a:rPr lang="en-US" smtClean="0"/>
              <a:t>11/25/19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2147074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8AE248-65B5-C145-AE57-FD6269E44081}" type="datetimeFigureOut">
              <a:rPr lang="en-US" smtClean="0"/>
              <a:t>11/25/19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3907922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8AE248-65B5-C145-AE57-FD6269E44081}" type="datetimeFigureOut">
              <a:rPr lang="en-US" smtClean="0"/>
              <a:t>11/25/19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3214050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8AE248-65B5-C145-AE57-FD6269E44081}" type="datetimeFigureOut">
              <a:rPr lang="en-US" smtClean="0"/>
              <a:t>11/25/19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2850015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8AE248-65B5-C145-AE57-FD6269E44081}" type="datetimeFigureOut">
              <a:rPr lang="en-US" smtClean="0"/>
              <a:t>11/25/19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3314400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28AE248-65B5-C145-AE57-FD6269E44081}" type="datetimeFigureOut">
              <a:rPr lang="en-US" smtClean="0"/>
              <a:t>11/25/19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2616370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8AE248-65B5-C145-AE57-FD6269E44081}" type="datetimeFigureOut">
              <a:rPr lang="en-US" smtClean="0"/>
              <a:t>11/25/19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291924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8AE248-65B5-C145-AE57-FD6269E44081}" type="datetimeFigureOut">
              <a:rPr lang="en-US" smtClean="0"/>
              <a:t>11/25/19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1158127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8AE248-65B5-C145-AE57-FD6269E44081}" type="datetimeFigureOut">
              <a:rPr lang="en-US" smtClean="0"/>
              <a:t>11/25/19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1314935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8AE248-65B5-C145-AE57-FD6269E44081}" type="datetimeFigureOut">
              <a:rPr lang="en-US" smtClean="0"/>
              <a:t>11/25/19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2764465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8AE248-65B5-C145-AE57-FD6269E44081}" type="datetimeFigureOut">
              <a:rPr lang="en-US" smtClean="0"/>
              <a:t>11/25/19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F16E42-153B-C54A-8DD5-55AE016FFB25}" type="slidenum">
              <a:rPr lang="en-US" smtClean="0"/>
              <a:t>‹#›</a:t>
            </a:fld>
            <a:endParaRPr lang="en-US"/>
          </a:p>
        </p:txBody>
      </p:sp>
    </p:spTree>
    <p:extLst>
      <p:ext uri="{BB962C8B-B14F-4D97-AF65-F5344CB8AC3E}">
        <p14:creationId xmlns:p14="http://schemas.microsoft.com/office/powerpoint/2010/main" val="2138379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8AE248-65B5-C145-AE57-FD6269E44081}" type="datetimeFigureOut">
              <a:rPr lang="en-US" smtClean="0"/>
              <a:t>11/25/19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F16E42-153B-C54A-8DD5-55AE016FFB25}" type="slidenum">
              <a:rPr lang="en-US" smtClean="0"/>
              <a:t>‹#›</a:t>
            </a:fld>
            <a:endParaRPr lang="en-US"/>
          </a:p>
        </p:txBody>
      </p:sp>
    </p:spTree>
    <p:extLst>
      <p:ext uri="{BB962C8B-B14F-4D97-AF65-F5344CB8AC3E}">
        <p14:creationId xmlns:p14="http://schemas.microsoft.com/office/powerpoint/2010/main" val="15313743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mailto:christian.veelken@cern.ch"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image" Target="../media/image15.png"/><Relationship Id="rId4" Type="http://schemas.openxmlformats.org/officeDocument/2006/relationships/image" Target="../media/image7.tiff"/></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11.emf"/></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8.emf"/><Relationship Id="rId4" Type="http://schemas.openxmlformats.org/officeDocument/2006/relationships/image" Target="../media/image14.tiff"/></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
            <a:extLst>
              <a:ext uri="{FF2B5EF4-FFF2-40B4-BE49-F238E27FC236}">
                <a16:creationId xmlns:a16="http://schemas.microsoft.com/office/drawing/2014/main" id="{F51A5534-E818-FF4D-9B5E-8B142C9EA1D1}"/>
              </a:ext>
            </a:extLst>
          </p:cNvPr>
          <p:cNvSpPr txBox="1">
            <a:spLocks noChangeArrowheads="1"/>
          </p:cNvSpPr>
          <p:nvPr/>
        </p:nvSpPr>
        <p:spPr bwMode="auto">
          <a:xfrm>
            <a:off x="0" y="3450860"/>
            <a:ext cx="9144000" cy="10924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spcAft>
                <a:spcPts val="363"/>
              </a:spcAft>
              <a:buClr>
                <a:srgbClr val="000000"/>
              </a:buClr>
              <a:buSzPct val="45000"/>
            </a:pPr>
            <a:r>
              <a:rPr lang="en-GB" altLang="en-US" sz="3200" b="1" dirty="0">
                <a:solidFill>
                  <a:srgbClr val="000090"/>
                </a:solidFill>
              </a:rPr>
              <a:t>Christian Veelken</a:t>
            </a:r>
          </a:p>
          <a:p>
            <a:pPr algn="ctr" eaLnBrk="1" hangingPunct="1">
              <a:lnSpc>
                <a:spcPct val="93000"/>
              </a:lnSpc>
              <a:spcAft>
                <a:spcPts val="363"/>
              </a:spcAft>
              <a:buClr>
                <a:srgbClr val="000000"/>
              </a:buClr>
              <a:buSzPct val="45000"/>
            </a:pPr>
            <a:r>
              <a:rPr lang="en-GB" altLang="en-US" b="1" dirty="0">
                <a:solidFill>
                  <a:srgbClr val="0049C0"/>
                </a:solidFill>
                <a:hlinkClick r:id="rId2"/>
              </a:rPr>
              <a:t>christian.veelken@cern.ch</a:t>
            </a:r>
            <a:endParaRPr lang="en-GB" altLang="en-US" b="1" dirty="0">
              <a:solidFill>
                <a:srgbClr val="0049C0"/>
              </a:solidFill>
            </a:endParaRPr>
          </a:p>
          <a:p>
            <a:pPr algn="ctr" eaLnBrk="1" hangingPunct="1">
              <a:lnSpc>
                <a:spcPct val="93000"/>
              </a:lnSpc>
              <a:spcAft>
                <a:spcPts val="363"/>
              </a:spcAft>
              <a:buClr>
                <a:srgbClr val="000000"/>
              </a:buClr>
              <a:buSzPct val="45000"/>
            </a:pPr>
            <a:endParaRPr lang="en-GB" altLang="en-US" sz="200" b="1" dirty="0">
              <a:solidFill>
                <a:srgbClr val="000090"/>
              </a:solidFill>
            </a:endParaRPr>
          </a:p>
          <a:p>
            <a:pPr algn="ctr" eaLnBrk="1" hangingPunct="1">
              <a:lnSpc>
                <a:spcPct val="93000"/>
              </a:lnSpc>
              <a:spcAft>
                <a:spcPts val="363"/>
              </a:spcAft>
              <a:buClr>
                <a:srgbClr val="000000"/>
              </a:buClr>
              <a:buSzPct val="45000"/>
            </a:pPr>
            <a:endParaRPr lang="en-GB" altLang="en-US" sz="200" b="1" u="sng" dirty="0">
              <a:solidFill>
                <a:srgbClr val="000090"/>
              </a:solidFill>
            </a:endParaRPr>
          </a:p>
          <a:p>
            <a:pPr algn="ctr" eaLnBrk="1" hangingPunct="1">
              <a:lnSpc>
                <a:spcPct val="93000"/>
              </a:lnSpc>
              <a:spcAft>
                <a:spcPts val="363"/>
              </a:spcAft>
              <a:buClr>
                <a:srgbClr val="000000"/>
              </a:buClr>
              <a:buSzPct val="45000"/>
            </a:pPr>
            <a:endParaRPr lang="en-GB" altLang="en-US" sz="200" b="1" dirty="0">
              <a:solidFill>
                <a:srgbClr val="000090"/>
              </a:solidFill>
            </a:endParaRPr>
          </a:p>
        </p:txBody>
      </p:sp>
      <p:sp>
        <p:nvSpPr>
          <p:cNvPr id="5" name="Text Box 2">
            <a:extLst>
              <a:ext uri="{FF2B5EF4-FFF2-40B4-BE49-F238E27FC236}">
                <a16:creationId xmlns:a16="http://schemas.microsoft.com/office/drawing/2014/main" id="{68C941D2-D498-834C-B887-D4E57F10D4E7}"/>
              </a:ext>
            </a:extLst>
          </p:cNvPr>
          <p:cNvSpPr txBox="1">
            <a:spLocks noChangeArrowheads="1"/>
          </p:cNvSpPr>
          <p:nvPr/>
        </p:nvSpPr>
        <p:spPr bwMode="auto">
          <a:xfrm>
            <a:off x="0" y="1816100"/>
            <a:ext cx="9144000" cy="1373966"/>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4800" b="1" dirty="0"/>
              <a:t>Statistical Methods:</a:t>
            </a:r>
          </a:p>
          <a:p>
            <a:pPr algn="ctr" eaLnBrk="1" hangingPunct="1">
              <a:lnSpc>
                <a:spcPct val="93000"/>
              </a:lnSpc>
              <a:buClr>
                <a:srgbClr val="000000"/>
              </a:buClr>
              <a:buSzPct val="45000"/>
            </a:pPr>
            <a:r>
              <a:rPr lang="en-US" altLang="en-US" sz="4800" b="1" dirty="0"/>
              <a:t>Searches for New Physics</a:t>
            </a:r>
            <a:endParaRPr lang="en-GB" altLang="en-US" sz="4800" b="1" dirty="0"/>
          </a:p>
        </p:txBody>
      </p:sp>
      <p:pic>
        <p:nvPicPr>
          <p:cNvPr id="3" name="Picture 2">
            <a:extLst>
              <a:ext uri="{FF2B5EF4-FFF2-40B4-BE49-F238E27FC236}">
                <a16:creationId xmlns:a16="http://schemas.microsoft.com/office/drawing/2014/main" id="{7F80690B-102E-A44D-BF4B-F01FCA961FAF}"/>
              </a:ext>
            </a:extLst>
          </p:cNvPr>
          <p:cNvPicPr>
            <a:picLocks noChangeAspect="1"/>
          </p:cNvPicPr>
          <p:nvPr/>
        </p:nvPicPr>
        <p:blipFill>
          <a:blip r:embed="rId3"/>
          <a:stretch>
            <a:fillRect/>
          </a:stretch>
        </p:blipFill>
        <p:spPr>
          <a:xfrm>
            <a:off x="2286000" y="4543275"/>
            <a:ext cx="4572000" cy="1079500"/>
          </a:xfrm>
          <a:prstGeom prst="rect">
            <a:avLst/>
          </a:prstGeom>
        </p:spPr>
      </p:pic>
    </p:spTree>
    <p:extLst>
      <p:ext uri="{BB962C8B-B14F-4D97-AF65-F5344CB8AC3E}">
        <p14:creationId xmlns:p14="http://schemas.microsoft.com/office/powerpoint/2010/main" val="38488063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Sampling Distribution</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10</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sp>
        <p:nvSpPr>
          <p:cNvPr id="5" name="Text Box 4">
            <a:extLst>
              <a:ext uri="{FF2B5EF4-FFF2-40B4-BE49-F238E27FC236}">
                <a16:creationId xmlns:a16="http://schemas.microsoft.com/office/drawing/2014/main" id="{DAE913AC-6591-E745-9CBA-7334FB3099A0}"/>
              </a:ext>
            </a:extLst>
          </p:cNvPr>
          <p:cNvSpPr txBox="1">
            <a:spLocks noChangeArrowheads="1"/>
          </p:cNvSpPr>
          <p:nvPr/>
        </p:nvSpPr>
        <p:spPr bwMode="auto">
          <a:xfrm>
            <a:off x="266560" y="697512"/>
            <a:ext cx="8726366" cy="2919645"/>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b="1" dirty="0">
                <a:latin typeface="+mn-lt"/>
                <a:sym typeface="Wingdings" pitchFamily="2" charset="2"/>
              </a:rPr>
              <a:t>N.B.:</a:t>
            </a:r>
            <a:r>
              <a:rPr lang="en-US" altLang="en-US" dirty="0">
                <a:latin typeface="+mn-lt"/>
                <a:sym typeface="Wingdings" pitchFamily="2" charset="2"/>
              </a:rPr>
              <a:t> In the limit of an infinite number of signal (S) + background (B) events, the sampling distribution for the null hypothesis and for the alternate hypothesis can often found analytically, without the time-consuming computation of toys. </a:t>
            </a:r>
          </a:p>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In case of a finite number of S+ B events, these analytic formulas represent approximations and are called </a:t>
            </a:r>
            <a:r>
              <a:rPr lang="en-US" altLang="en-US" b="1" dirty="0">
                <a:latin typeface="+mn-lt"/>
                <a:sym typeface="Wingdings" pitchFamily="2" charset="2"/>
              </a:rPr>
              <a:t>asymptotic approximations</a:t>
            </a:r>
            <a:r>
              <a:rPr lang="en-US" altLang="en-US" dirty="0">
                <a:latin typeface="+mn-lt"/>
                <a:sym typeface="Wingdings" pitchFamily="2" charset="2"/>
              </a:rPr>
              <a:t>, where asymptotic means “in the limit of a very large number of S + B events”. </a:t>
            </a:r>
            <a:endParaRPr lang="en-US" altLang="en-US" dirty="0">
              <a:latin typeface="+mn-lt"/>
            </a:endParaRPr>
          </a:p>
        </p:txBody>
      </p:sp>
      <p:sp>
        <p:nvSpPr>
          <p:cNvPr id="3" name="Rectangle 2">
            <a:extLst>
              <a:ext uri="{FF2B5EF4-FFF2-40B4-BE49-F238E27FC236}">
                <a16:creationId xmlns:a16="http://schemas.microsoft.com/office/drawing/2014/main" id="{6993EA59-02CA-A542-ABD9-086F2BEF0FCA}"/>
              </a:ext>
            </a:extLst>
          </p:cNvPr>
          <p:cNvSpPr/>
          <p:nvPr/>
        </p:nvSpPr>
        <p:spPr>
          <a:xfrm>
            <a:off x="346075" y="5825443"/>
            <a:ext cx="4499117" cy="369332"/>
          </a:xfrm>
          <a:prstGeom prst="rect">
            <a:avLst/>
          </a:prstGeom>
        </p:spPr>
        <p:txBody>
          <a:bodyPr wrap="none">
            <a:spAutoFit/>
          </a:bodyPr>
          <a:lstStyle/>
          <a:p>
            <a:r>
              <a:rPr lang="en-US" dirty="0">
                <a:solidFill>
                  <a:srgbClr val="008BFF"/>
                </a:solidFill>
              </a:rPr>
              <a:t>https://</a:t>
            </a:r>
            <a:r>
              <a:rPr lang="en-US" dirty="0" err="1">
                <a:solidFill>
                  <a:srgbClr val="008BFF"/>
                </a:solidFill>
              </a:rPr>
              <a:t>en.wikipedia.org</a:t>
            </a:r>
            <a:r>
              <a:rPr lang="en-US" dirty="0">
                <a:solidFill>
                  <a:srgbClr val="008BFF"/>
                </a:solidFill>
              </a:rPr>
              <a:t>/wiki/</a:t>
            </a:r>
            <a:r>
              <a:rPr lang="en-US" dirty="0" err="1">
                <a:solidFill>
                  <a:srgbClr val="008BFF"/>
                </a:solidFill>
              </a:rPr>
              <a:t>Wilks'_theorem</a:t>
            </a:r>
            <a:endParaRPr lang="en-US" dirty="0">
              <a:solidFill>
                <a:srgbClr val="008BFF"/>
              </a:solidFill>
            </a:endParaRPr>
          </a:p>
        </p:txBody>
      </p:sp>
      <p:sp>
        <p:nvSpPr>
          <p:cNvPr id="4" name="Rectangle 3">
            <a:extLst>
              <a:ext uri="{FF2B5EF4-FFF2-40B4-BE49-F238E27FC236}">
                <a16:creationId xmlns:a16="http://schemas.microsoft.com/office/drawing/2014/main" id="{C8A1495B-9305-F64F-9921-C5827B6E74AF}"/>
              </a:ext>
            </a:extLst>
          </p:cNvPr>
          <p:cNvSpPr/>
          <p:nvPr/>
        </p:nvSpPr>
        <p:spPr>
          <a:xfrm>
            <a:off x="346075" y="6153548"/>
            <a:ext cx="3671133" cy="369332"/>
          </a:xfrm>
          <a:prstGeom prst="rect">
            <a:avLst/>
          </a:prstGeom>
        </p:spPr>
        <p:txBody>
          <a:bodyPr wrap="none">
            <a:spAutoFit/>
          </a:bodyPr>
          <a:lstStyle/>
          <a:p>
            <a:r>
              <a:rPr lang="en-US" dirty="0">
                <a:solidFill>
                  <a:srgbClr val="008BFF"/>
                </a:solidFill>
              </a:rPr>
              <a:t>http://</a:t>
            </a:r>
            <a:r>
              <a:rPr lang="en-US" dirty="0" err="1">
                <a:solidFill>
                  <a:srgbClr val="008BFF"/>
                </a:solidFill>
              </a:rPr>
              <a:t>inspirehep.net</a:t>
            </a:r>
            <a:r>
              <a:rPr lang="en-US" dirty="0">
                <a:solidFill>
                  <a:srgbClr val="008BFF"/>
                </a:solidFill>
              </a:rPr>
              <a:t>/record/860907</a:t>
            </a:r>
          </a:p>
        </p:txBody>
      </p:sp>
    </p:spTree>
    <p:extLst>
      <p:ext uri="{BB962C8B-B14F-4D97-AF65-F5344CB8AC3E}">
        <p14:creationId xmlns:p14="http://schemas.microsoft.com/office/powerpoint/2010/main" val="3086089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Decision Rule</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11</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mc:AlternateContent xmlns:mc="http://schemas.openxmlformats.org/markup-compatibility/2006" xmlns:a14="http://schemas.microsoft.com/office/drawing/2010/main">
        <mc:Choice Requires="a14">
          <p:sp>
            <p:nvSpPr>
              <p:cNvPr id="5" name="Text Box 4">
                <a:extLst>
                  <a:ext uri="{FF2B5EF4-FFF2-40B4-BE49-F238E27FC236}">
                    <a16:creationId xmlns:a16="http://schemas.microsoft.com/office/drawing/2014/main" id="{EB26870C-CDB0-9748-BE16-91F3E628058F}"/>
                  </a:ext>
                </a:extLst>
              </p:cNvPr>
              <p:cNvSpPr txBox="1">
                <a:spLocks noChangeArrowheads="1"/>
              </p:cNvSpPr>
              <p:nvPr/>
            </p:nvSpPr>
            <p:spPr bwMode="auto">
              <a:xfrm>
                <a:off x="266559" y="692267"/>
                <a:ext cx="8622996" cy="4408130"/>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We reject H</a:t>
                </a:r>
                <a:r>
                  <a:rPr lang="en-US" altLang="en-US" baseline="-25000" dirty="0">
                    <a:latin typeface="+mn-lt"/>
                    <a:sym typeface="Wingdings" pitchFamily="2" charset="2"/>
                  </a:rPr>
                  <a:t>0</a:t>
                </a:r>
                <a:r>
                  <a:rPr lang="en-US" altLang="en-US" dirty="0">
                    <a:latin typeface="+mn-lt"/>
                    <a:sym typeface="Wingdings" pitchFamily="2" charset="2"/>
                  </a:rPr>
                  <a:t> in case the probability </a:t>
                </a:r>
                <a:r>
                  <a:rPr lang="en-US" altLang="en-US" i="1" dirty="0">
                    <a:latin typeface="Times New Roman" panose="02020603050405020304" pitchFamily="18" charset="0"/>
                    <a:cs typeface="Times New Roman" panose="02020603050405020304" pitchFamily="18" charset="0"/>
                    <a:sym typeface="Wingdings" pitchFamily="2" charset="2"/>
                  </a:rPr>
                  <a:t>p</a:t>
                </a:r>
                <a:r>
                  <a:rPr lang="en-US" altLang="en-US" i="1" baseline="-25000" dirty="0">
                    <a:latin typeface="Times New Roman" panose="02020603050405020304" pitchFamily="18" charset="0"/>
                    <a:cs typeface="Times New Roman" panose="02020603050405020304" pitchFamily="18" charset="0"/>
                    <a:sym typeface="Wingdings" pitchFamily="2" charset="2"/>
                  </a:rPr>
                  <a:t>0</a:t>
                </a:r>
                <a:r>
                  <a:rPr lang="en-US" altLang="en-US" dirty="0">
                    <a:latin typeface="+mn-lt"/>
                    <a:sym typeface="Wingdings" pitchFamily="2" charset="2"/>
                  </a:rPr>
                  <a:t> for observing a value of the test statistic as extreme as the value of the test statistics </a:t>
                </a:r>
              </a:p>
              <a:p>
                <a:pPr eaLnBrk="1" hangingPunct="1">
                  <a:lnSpc>
                    <a:spcPct val="93000"/>
                  </a:lnSpc>
                  <a:buClr>
                    <a:srgbClr val="000000"/>
                  </a:buClr>
                  <a:buSzPct val="85000"/>
                </a:pPr>
                <a:r>
                  <a:rPr lang="en-US" altLang="en-US" dirty="0">
                    <a:latin typeface="+mn-lt"/>
                    <a:sym typeface="Wingdings" pitchFamily="2" charset="2"/>
                  </a:rPr>
                  <a:t>observed in data,</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endParaRPr lang="en-US" altLang="en-US" sz="2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is below a chosen threshold </a:t>
                </a:r>
                <a14:m>
                  <m:oMath xmlns:m="http://schemas.openxmlformats.org/officeDocument/2006/math">
                    <m:r>
                      <a:rPr lang="en-US" altLang="en-US" b="0" i="1" smtClean="0">
                        <a:latin typeface="Cambria Math" panose="02040503050406030204" pitchFamily="18" charset="0"/>
                        <a:sym typeface="Wingdings" pitchFamily="2" charset="2"/>
                      </a:rPr>
                      <m:t>𝛼</m:t>
                    </m:r>
                  </m:oMath>
                </a14:m>
                <a:r>
                  <a:rPr lang="en-US" altLang="en-US" dirty="0">
                    <a:latin typeface="+mn-lt"/>
                    <a:sym typeface="Wingdings" pitchFamily="2" charset="2"/>
                  </a:rPr>
                  <a:t> (e.g. </a:t>
                </a:r>
                <a:r>
                  <a:rPr lang="en-US" altLang="en-US" i="1" dirty="0">
                    <a:latin typeface="Times New Roman" panose="02020603050405020304" pitchFamily="18" charset="0"/>
                    <a:cs typeface="Times New Roman" panose="02020603050405020304" pitchFamily="18" charset="0"/>
                    <a:sym typeface="Wingdings" pitchFamily="2" charset="2"/>
                  </a:rPr>
                  <a:t>p</a:t>
                </a:r>
                <a:r>
                  <a:rPr lang="en-US" altLang="en-US" i="1" baseline="-25000" dirty="0">
                    <a:latin typeface="Times New Roman" panose="02020603050405020304" pitchFamily="18" charset="0"/>
                    <a:cs typeface="Times New Roman" panose="02020603050405020304" pitchFamily="18" charset="0"/>
                    <a:sym typeface="Wingdings" pitchFamily="2" charset="2"/>
                  </a:rPr>
                  <a:t>0</a:t>
                </a:r>
                <a:r>
                  <a:rPr lang="en-US" altLang="en-US" i="1" dirty="0">
                    <a:latin typeface="Times New Roman" panose="02020603050405020304" pitchFamily="18" charset="0"/>
                    <a:cs typeface="Times New Roman" panose="02020603050405020304" pitchFamily="18" charset="0"/>
                    <a:sym typeface="Wingdings" pitchFamily="2" charset="2"/>
                  </a:rPr>
                  <a:t> </a:t>
                </a:r>
                <a:r>
                  <a:rPr lang="en-US" altLang="en-US" dirty="0">
                    <a:latin typeface="+mn-lt"/>
                    <a:sym typeface="Wingdings" pitchFamily="2" charset="2"/>
                  </a:rPr>
                  <a:t>&lt; 0.05). </a:t>
                </a:r>
              </a:p>
              <a:p>
                <a:pPr eaLnBrk="1" hangingPunct="1">
                  <a:lnSpc>
                    <a:spcPct val="93000"/>
                  </a:lnSpc>
                  <a:buClr>
                    <a:srgbClr val="000000"/>
                  </a:buClr>
                  <a:buSzPct val="85000"/>
                </a:pPr>
                <a:endParaRPr lang="en-US" altLang="en-US" sz="18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value of </a:t>
                </a:r>
                <a14:m>
                  <m:oMath xmlns:m="http://schemas.openxmlformats.org/officeDocument/2006/math">
                    <m:r>
                      <a:rPr lang="en-US" altLang="en-US" b="0" i="1" smtClean="0">
                        <a:latin typeface="Cambria Math" panose="02040503050406030204" pitchFamily="18" charset="0"/>
                        <a:sym typeface="Wingdings" pitchFamily="2" charset="2"/>
                      </a:rPr>
                      <m:t>𝛼</m:t>
                    </m:r>
                  </m:oMath>
                </a14:m>
                <a:r>
                  <a:rPr lang="en-US" altLang="en-US" dirty="0">
                    <a:latin typeface="+mn-lt"/>
                    <a:sym typeface="Wingdings" pitchFamily="2" charset="2"/>
                  </a:rPr>
                  <a:t> corresponds to the probability for rejecting H</a:t>
                </a:r>
                <a:r>
                  <a:rPr lang="en-US" altLang="en-US" baseline="-25000" dirty="0">
                    <a:latin typeface="+mn-lt"/>
                    <a:sym typeface="Wingdings" pitchFamily="2" charset="2"/>
                  </a:rPr>
                  <a:t>0</a:t>
                </a:r>
                <a:r>
                  <a:rPr lang="en-US" altLang="en-US" dirty="0">
                    <a:latin typeface="+mn-lt"/>
                    <a:sym typeface="Wingdings" pitchFamily="2" charset="2"/>
                  </a:rPr>
                  <a:t> (due to a statistical fluctuation of the data) even though H</a:t>
                </a:r>
                <a:r>
                  <a:rPr lang="en-US" altLang="en-US" baseline="-25000" dirty="0">
                    <a:latin typeface="+mn-lt"/>
                    <a:sym typeface="Wingdings" pitchFamily="2" charset="2"/>
                  </a:rPr>
                  <a:t>0</a:t>
                </a:r>
                <a:r>
                  <a:rPr lang="en-US" altLang="en-US" dirty="0">
                    <a:latin typeface="+mn-lt"/>
                    <a:sym typeface="Wingdings" pitchFamily="2" charset="2"/>
                  </a:rPr>
                  <a:t> is true. </a:t>
                </a:r>
              </a:p>
              <a:p>
                <a:pPr eaLnBrk="1" hangingPunct="1">
                  <a:lnSpc>
                    <a:spcPct val="93000"/>
                  </a:lnSpc>
                  <a:buClr>
                    <a:srgbClr val="000000"/>
                  </a:buClr>
                  <a:buSzPct val="85000"/>
                </a:pPr>
                <a:endParaRPr lang="en-US" altLang="en-US" sz="18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quantity 1-</a:t>
                </a:r>
                <a14:m>
                  <m:oMath xmlns:m="http://schemas.openxmlformats.org/officeDocument/2006/math">
                    <m:r>
                      <a:rPr lang="en-US" altLang="en-US" b="0" i="1" smtClean="0">
                        <a:latin typeface="Cambria Math" panose="02040503050406030204" pitchFamily="18" charset="0"/>
                        <a:sym typeface="Wingdings" pitchFamily="2" charset="2"/>
                      </a:rPr>
                      <m:t>𝛼</m:t>
                    </m:r>
                  </m:oMath>
                </a14:m>
                <a:r>
                  <a:rPr lang="en-US" altLang="en-US" dirty="0">
                    <a:latin typeface="+mn-lt"/>
                    <a:sym typeface="Wingdings" pitchFamily="2" charset="2"/>
                  </a:rPr>
                  <a:t> is called the </a:t>
                </a:r>
                <a:r>
                  <a:rPr lang="en-US" altLang="en-US" b="1" dirty="0">
                    <a:latin typeface="+mn-lt"/>
                    <a:sym typeface="Wingdings" pitchFamily="2" charset="2"/>
                  </a:rPr>
                  <a:t>confidence level </a:t>
                </a:r>
                <a:r>
                  <a:rPr lang="en-US" altLang="en-US" dirty="0">
                    <a:latin typeface="+mn-lt"/>
                    <a:sym typeface="Wingdings" pitchFamily="2" charset="2"/>
                  </a:rPr>
                  <a:t>(CL) of the statistical hypothesis test (e.g. 95% CL).</a:t>
                </a:r>
              </a:p>
            </p:txBody>
          </p:sp>
        </mc:Choice>
        <mc:Fallback xmlns="">
          <p:sp>
            <p:nvSpPr>
              <p:cNvPr id="5" name="Text Box 4">
                <a:extLst>
                  <a:ext uri="{FF2B5EF4-FFF2-40B4-BE49-F238E27FC236}">
                    <a16:creationId xmlns:a16="http://schemas.microsoft.com/office/drawing/2014/main" id="{EB26870C-CDB0-9748-BE16-91F3E628058F}"/>
                  </a:ext>
                </a:extLst>
              </p:cNvPr>
              <p:cNvSpPr txBox="1">
                <a:spLocks noRot="1" noChangeAspect="1" noMove="1" noResize="1" noEditPoints="1" noAdjustHandles="1" noChangeArrowheads="1" noChangeShapeType="1" noTextEdit="1"/>
              </p:cNvSpPr>
              <p:nvPr/>
            </p:nvSpPr>
            <p:spPr bwMode="auto">
              <a:xfrm>
                <a:off x="266559" y="692267"/>
                <a:ext cx="8622996" cy="4408130"/>
              </a:xfrm>
              <a:prstGeom prst="rect">
                <a:avLst/>
              </a:prstGeom>
              <a:blipFill>
                <a:blip r:embed="rId4"/>
                <a:stretch>
                  <a:fillRect l="-2059" t="-1149" r="-1176" b="-2874"/>
                </a:stretch>
              </a:blipFill>
              <a:ln w="9525">
                <a:noFill/>
                <a:miter lim="800000"/>
                <a:headEnd/>
                <a:tailEnd/>
              </a:ln>
            </p:spPr>
            <p:txBody>
              <a:bodyPr/>
              <a:lstStyle/>
              <a:p>
                <a:r>
                  <a:rPr lang="en-US">
                    <a:noFill/>
                  </a:rPr>
                  <a:t> </a:t>
                </a:r>
              </a:p>
            </p:txBody>
          </p:sp>
        </mc:Fallback>
      </mc:AlternateContent>
      <p:pic>
        <p:nvPicPr>
          <p:cNvPr id="2" name="Picture 1">
            <a:extLst>
              <a:ext uri="{FF2B5EF4-FFF2-40B4-BE49-F238E27FC236}">
                <a16:creationId xmlns:a16="http://schemas.microsoft.com/office/drawing/2014/main" id="{3099343E-78AC-A84B-98C7-DC89BC62488B}"/>
              </a:ext>
            </a:extLst>
          </p:cNvPr>
          <p:cNvPicPr>
            <a:picLocks noChangeAspect="1"/>
          </p:cNvPicPr>
          <p:nvPr/>
        </p:nvPicPr>
        <p:blipFill>
          <a:blip r:embed="rId5"/>
          <a:stretch>
            <a:fillRect/>
          </a:stretch>
        </p:blipFill>
        <p:spPr>
          <a:xfrm>
            <a:off x="1132014" y="1953423"/>
            <a:ext cx="4616781" cy="768072"/>
          </a:xfrm>
          <a:prstGeom prst="rect">
            <a:avLst/>
          </a:prstGeom>
        </p:spPr>
      </p:pic>
    </p:spTree>
    <p:extLst>
      <p:ext uri="{BB962C8B-B14F-4D97-AF65-F5344CB8AC3E}">
        <p14:creationId xmlns:p14="http://schemas.microsoft.com/office/powerpoint/2010/main" val="25881024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Computation of Signal Significance</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12</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sp>
        <p:nvSpPr>
          <p:cNvPr id="5" name="Text Box 4">
            <a:extLst>
              <a:ext uri="{FF2B5EF4-FFF2-40B4-BE49-F238E27FC236}">
                <a16:creationId xmlns:a16="http://schemas.microsoft.com/office/drawing/2014/main" id="{E24171D2-19F7-D441-9DD8-B8FFB4DF630F}"/>
              </a:ext>
            </a:extLst>
          </p:cNvPr>
          <p:cNvSpPr txBox="1">
            <a:spLocks noChangeArrowheads="1"/>
          </p:cNvSpPr>
          <p:nvPr/>
        </p:nvSpPr>
        <p:spPr bwMode="auto">
          <a:xfrm>
            <a:off x="266559" y="692267"/>
            <a:ext cx="8622996" cy="352077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When computing the significance for discovery of a signal for new physics, the null hypothesis is that there is no signal </a:t>
            </a:r>
            <a:r>
              <a:rPr lang="en-US" altLang="en-US" sz="2000" b="1" dirty="0">
                <a:solidFill>
                  <a:srgbClr val="FF0000"/>
                </a:solidFill>
                <a:latin typeface="+mn-lt"/>
                <a:sym typeface="Wingdings" pitchFamily="2" charset="2"/>
              </a:rPr>
              <a:t>[*]</a:t>
            </a:r>
            <a:r>
              <a:rPr lang="en-US" altLang="en-US" dirty="0">
                <a:latin typeface="+mn-lt"/>
                <a:sym typeface="Wingdings" pitchFamily="2" charset="2"/>
              </a:rPr>
              <a:t> and the alternate hypothesis is that the signal exists </a:t>
            </a:r>
            <a:r>
              <a:rPr lang="en-US" altLang="en-US" sz="2000" b="1" dirty="0">
                <a:solidFill>
                  <a:srgbClr val="FF0000"/>
                </a:solidFill>
                <a:latin typeface="+mn-lt"/>
                <a:sym typeface="Wingdings" pitchFamily="2" charset="2"/>
              </a:rPr>
              <a:t>[**]</a:t>
            </a:r>
            <a:r>
              <a:rPr lang="en-US" altLang="en-US" dirty="0">
                <a:latin typeface="+mn-lt"/>
                <a:sym typeface="Wingdings" pitchFamily="2" charset="2"/>
              </a:rPr>
              <a:t>.</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In case the data exhibits a significant excess of events over the background-only hypothesis, H</a:t>
            </a:r>
            <a:r>
              <a:rPr lang="en-US" altLang="en-US" baseline="-25000" dirty="0">
                <a:latin typeface="+mn-lt"/>
                <a:sym typeface="Wingdings" pitchFamily="2" charset="2"/>
              </a:rPr>
              <a:t>0</a:t>
            </a:r>
            <a:r>
              <a:rPr lang="en-US" altLang="en-US" dirty="0">
                <a:latin typeface="+mn-lt"/>
                <a:sym typeface="Wingdings" pitchFamily="2" charset="2"/>
              </a:rPr>
              <a:t> is rejected and H</a:t>
            </a:r>
            <a:r>
              <a:rPr lang="en-US" altLang="en-US" baseline="-25000" dirty="0">
                <a:latin typeface="+mn-lt"/>
                <a:sym typeface="Wingdings" pitchFamily="2" charset="2"/>
              </a:rPr>
              <a:t>1</a:t>
            </a:r>
            <a:r>
              <a:rPr lang="en-US" altLang="en-US" dirty="0">
                <a:latin typeface="+mn-lt"/>
                <a:sym typeface="Wingdings" pitchFamily="2" charset="2"/>
              </a:rPr>
              <a:t> accepted, </a:t>
            </a:r>
          </a:p>
          <a:p>
            <a:pPr eaLnBrk="1" hangingPunct="1">
              <a:lnSpc>
                <a:spcPct val="93000"/>
              </a:lnSpc>
              <a:buClr>
                <a:srgbClr val="000000"/>
              </a:buClr>
              <a:buSzPct val="85000"/>
            </a:pPr>
            <a:r>
              <a:rPr lang="en-US" altLang="en-US" dirty="0">
                <a:latin typeface="+mn-lt"/>
                <a:sym typeface="Wingdings" pitchFamily="2" charset="2"/>
              </a:rPr>
              <a:t>i.e. the presence of the signal for new physics is established.</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probability </a:t>
            </a:r>
            <a:r>
              <a:rPr lang="en-US" altLang="en-US" i="1" dirty="0">
                <a:latin typeface="Times New Roman" panose="02020603050405020304" pitchFamily="18" charset="0"/>
                <a:cs typeface="Times New Roman" panose="02020603050405020304" pitchFamily="18" charset="0"/>
                <a:sym typeface="Wingdings" pitchFamily="2" charset="2"/>
              </a:rPr>
              <a:t>p</a:t>
            </a:r>
            <a:r>
              <a:rPr lang="en-US" altLang="en-US" i="1" baseline="-25000" dirty="0">
                <a:latin typeface="Times New Roman" panose="02020603050405020304" pitchFamily="18" charset="0"/>
                <a:cs typeface="Times New Roman" panose="02020603050405020304" pitchFamily="18" charset="0"/>
                <a:sym typeface="Wingdings" pitchFamily="2" charset="2"/>
              </a:rPr>
              <a:t>0</a:t>
            </a:r>
            <a:r>
              <a:rPr lang="en-US" altLang="en-US" dirty="0">
                <a:latin typeface="+mn-lt"/>
                <a:sym typeface="Wingdings" pitchFamily="2" charset="2"/>
              </a:rPr>
              <a:t> is called </a:t>
            </a:r>
            <a:r>
              <a:rPr lang="en-US" altLang="en-US" b="1" dirty="0">
                <a:latin typeface="+mn-lt"/>
                <a:sym typeface="Wingdings" pitchFamily="2" charset="2"/>
              </a:rPr>
              <a:t>p-value</a:t>
            </a:r>
            <a:r>
              <a:rPr lang="en-US" altLang="en-US" dirty="0">
                <a:latin typeface="+mn-lt"/>
                <a:sym typeface="Wingdings" pitchFamily="2" charset="2"/>
              </a:rPr>
              <a:t> (probability value) in the context of computing the signal significance.</a:t>
            </a:r>
          </a:p>
        </p:txBody>
      </p:sp>
      <p:sp>
        <p:nvSpPr>
          <p:cNvPr id="6" name="Text Box 4">
            <a:extLst>
              <a:ext uri="{FF2B5EF4-FFF2-40B4-BE49-F238E27FC236}">
                <a16:creationId xmlns:a16="http://schemas.microsoft.com/office/drawing/2014/main" id="{9F7EBDC7-A0F8-3448-87C9-B640483A7332}"/>
              </a:ext>
            </a:extLst>
          </p:cNvPr>
          <p:cNvSpPr txBox="1">
            <a:spLocks noChangeArrowheads="1"/>
          </p:cNvSpPr>
          <p:nvPr/>
        </p:nvSpPr>
        <p:spPr bwMode="auto">
          <a:xfrm>
            <a:off x="346075" y="5756131"/>
            <a:ext cx="8622996" cy="686919"/>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sz="2000" b="1" dirty="0">
                <a:solidFill>
                  <a:srgbClr val="FF0000"/>
                </a:solidFill>
                <a:latin typeface="+mn-lt"/>
                <a:sym typeface="Wingdings" pitchFamily="2" charset="2"/>
              </a:rPr>
              <a:t> [*]</a:t>
            </a:r>
            <a:r>
              <a:rPr lang="en-US" altLang="en-US" sz="2000" dirty="0">
                <a:latin typeface="+mn-lt"/>
                <a:sym typeface="Wingdings" pitchFamily="2" charset="2"/>
              </a:rPr>
              <a:t>  also called background-only hypothesis</a:t>
            </a:r>
          </a:p>
          <a:p>
            <a:pPr eaLnBrk="1" hangingPunct="1">
              <a:lnSpc>
                <a:spcPct val="93000"/>
              </a:lnSpc>
              <a:buClr>
                <a:srgbClr val="000000"/>
              </a:buClr>
              <a:buSzPct val="85000"/>
            </a:pPr>
            <a:endParaRPr lang="en-US" altLang="en-US" sz="200" dirty="0">
              <a:latin typeface="+mn-lt"/>
              <a:sym typeface="Wingdings" pitchFamily="2" charset="2"/>
            </a:endParaRPr>
          </a:p>
          <a:p>
            <a:pPr eaLnBrk="1" hangingPunct="1">
              <a:lnSpc>
                <a:spcPct val="93000"/>
              </a:lnSpc>
              <a:buClr>
                <a:srgbClr val="000000"/>
              </a:buClr>
              <a:buSzPct val="85000"/>
            </a:pPr>
            <a:r>
              <a:rPr lang="en-US" altLang="en-US" sz="2000" b="1" dirty="0">
                <a:solidFill>
                  <a:srgbClr val="FF0000"/>
                </a:solidFill>
                <a:latin typeface="+mn-lt"/>
                <a:sym typeface="Wingdings" pitchFamily="2" charset="2"/>
              </a:rPr>
              <a:t>[**]</a:t>
            </a:r>
            <a:r>
              <a:rPr lang="en-US" altLang="en-US" sz="2000" dirty="0">
                <a:latin typeface="+mn-lt"/>
                <a:sym typeface="Wingdings" pitchFamily="2" charset="2"/>
              </a:rPr>
              <a:t> also called signal + background hypothesis</a:t>
            </a:r>
          </a:p>
        </p:txBody>
      </p:sp>
    </p:spTree>
    <p:extLst>
      <p:ext uri="{BB962C8B-B14F-4D97-AF65-F5344CB8AC3E}">
        <p14:creationId xmlns:p14="http://schemas.microsoft.com/office/powerpoint/2010/main" val="34981680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Computation of Signal Significance</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13</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mc:AlternateContent xmlns:mc="http://schemas.openxmlformats.org/markup-compatibility/2006" xmlns:a14="http://schemas.microsoft.com/office/drawing/2010/main">
        <mc:Choice Requires="a14">
          <p:sp>
            <p:nvSpPr>
              <p:cNvPr id="5" name="Text Box 4">
                <a:extLst>
                  <a:ext uri="{FF2B5EF4-FFF2-40B4-BE49-F238E27FC236}">
                    <a16:creationId xmlns:a16="http://schemas.microsoft.com/office/drawing/2014/main" id="{E24171D2-19F7-D441-9DD8-B8FFB4DF630F}"/>
                  </a:ext>
                </a:extLst>
              </p:cNvPr>
              <p:cNvSpPr txBox="1">
                <a:spLocks noChangeArrowheads="1"/>
              </p:cNvSpPr>
              <p:nvPr/>
            </p:nvSpPr>
            <p:spPr bwMode="auto">
              <a:xfrm>
                <a:off x="266559" y="692267"/>
                <a:ext cx="8622996" cy="3663823"/>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Our theory colleagues are very creative and invent many models for new physics, which are tested at the LHC.</a:t>
                </a:r>
              </a:p>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In order to prevent erroneous publications of signals for new physics,</a:t>
                </a:r>
              </a:p>
              <a:p>
                <a:pPr eaLnBrk="1" hangingPunct="1">
                  <a:lnSpc>
                    <a:spcPct val="93000"/>
                  </a:lnSpc>
                  <a:buClr>
                    <a:srgbClr val="000000"/>
                  </a:buClr>
                  <a:buSzPct val="85000"/>
                </a:pPr>
                <a:r>
                  <a:rPr lang="en-US" altLang="en-US" dirty="0">
                    <a:latin typeface="+mn-lt"/>
                    <a:sym typeface="Wingdings" pitchFamily="2" charset="2"/>
                  </a:rPr>
                  <a:t>the thresholds for claiming “observation” or “discovery” of a signal are very stringent </a:t>
                </a:r>
                <a:r>
                  <a:rPr lang="en-US" altLang="en-US" sz="2000" b="1" dirty="0">
                    <a:solidFill>
                      <a:srgbClr val="FF0000"/>
                    </a:solidFill>
                    <a:latin typeface="+mn-lt"/>
                    <a:sym typeface="Wingdings" pitchFamily="2" charset="2"/>
                  </a:rPr>
                  <a:t>[*]</a:t>
                </a:r>
                <a:r>
                  <a:rPr lang="en-US" altLang="en-US" dirty="0">
                    <a:latin typeface="+mn-lt"/>
                    <a:sym typeface="Wingdings" pitchFamily="2" charset="2"/>
                  </a:rPr>
                  <a:t>.</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By convention, for claiming </a:t>
                </a:r>
              </a:p>
              <a:p>
                <a:pPr eaLnBrk="1" hangingPunct="1">
                  <a:lnSpc>
                    <a:spcPct val="93000"/>
                  </a:lnSpc>
                  <a:buClr>
                    <a:srgbClr val="000000"/>
                  </a:buClr>
                  <a:buSzPct val="85000"/>
                </a:pPr>
                <a:endParaRPr lang="en-US" altLang="en-US" sz="2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	“observation”			</a:t>
                </a:r>
                <a14:m>
                  <m:oMath xmlns:m="http://schemas.openxmlformats.org/officeDocument/2006/math">
                    <m:r>
                      <a:rPr lang="en-US" altLang="en-US" b="0" i="1" smtClean="0">
                        <a:latin typeface="Cambria Math" panose="02040503050406030204" pitchFamily="18" charset="0"/>
                        <a:sym typeface="Wingdings" pitchFamily="2" charset="2"/>
                      </a:rPr>
                      <m:t>𝛼</m:t>
                    </m:r>
                  </m:oMath>
                </a14:m>
                <a:r>
                  <a:rPr lang="en-US" altLang="en-US" dirty="0">
                    <a:latin typeface="+mn-lt"/>
                    <a:sym typeface="Wingdings" pitchFamily="2" charset="2"/>
                  </a:rPr>
                  <a:t> = 1.3 ∙ 10</a:t>
                </a:r>
                <a:r>
                  <a:rPr lang="en-US" altLang="en-US" baseline="30000" dirty="0">
                    <a:latin typeface="+mn-lt"/>
                    <a:sym typeface="Wingdings" pitchFamily="2" charset="2"/>
                  </a:rPr>
                  <a:t>-3</a:t>
                </a:r>
                <a:r>
                  <a:rPr lang="en-US" altLang="en-US" dirty="0">
                    <a:latin typeface="+mn-lt"/>
                    <a:sym typeface="Wingdings" pitchFamily="2" charset="2"/>
                  </a:rPr>
                  <a:t>  </a:t>
                </a:r>
                <a:r>
                  <a:rPr lang="en-US" altLang="en-US" sz="2000" b="1" dirty="0">
                    <a:solidFill>
                      <a:srgbClr val="FF0000"/>
                    </a:solidFill>
                    <a:latin typeface="+mn-lt"/>
                    <a:sym typeface="Wingdings" pitchFamily="2" charset="2"/>
                  </a:rPr>
                  <a:t>[**]</a:t>
                </a:r>
                <a:r>
                  <a:rPr lang="en-US" altLang="en-US" dirty="0">
                    <a:latin typeface="+mn-lt"/>
                    <a:sym typeface="Wingdings" pitchFamily="2" charset="2"/>
                  </a:rPr>
                  <a:t> </a:t>
                </a:r>
              </a:p>
              <a:p>
                <a:pPr eaLnBrk="1" hangingPunct="1">
                  <a:lnSpc>
                    <a:spcPct val="93000"/>
                  </a:lnSpc>
                  <a:buClr>
                    <a:srgbClr val="000000"/>
                  </a:buClr>
                  <a:buSzPct val="85000"/>
                </a:pPr>
                <a:endParaRPr lang="en-US" altLang="en-US" sz="2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	“discovery”			</a:t>
                </a:r>
                <a14:m>
                  <m:oMath xmlns:m="http://schemas.openxmlformats.org/officeDocument/2006/math">
                    <m:r>
                      <a:rPr lang="en-US" altLang="en-US" b="0" i="1" smtClean="0">
                        <a:latin typeface="Cambria Math" panose="02040503050406030204" pitchFamily="18" charset="0"/>
                        <a:sym typeface="Wingdings" pitchFamily="2" charset="2"/>
                      </a:rPr>
                      <m:t>𝛼</m:t>
                    </m:r>
                  </m:oMath>
                </a14:m>
                <a:r>
                  <a:rPr lang="en-US" altLang="en-US" dirty="0">
                    <a:latin typeface="+mn-lt"/>
                    <a:sym typeface="Wingdings" pitchFamily="2" charset="2"/>
                  </a:rPr>
                  <a:t> = 2.9 ∙ 10</a:t>
                </a:r>
                <a:r>
                  <a:rPr lang="en-US" altLang="en-US" baseline="30000" dirty="0">
                    <a:latin typeface="+mn-lt"/>
                    <a:sym typeface="Wingdings" pitchFamily="2" charset="2"/>
                  </a:rPr>
                  <a:t>-7</a:t>
                </a:r>
                <a:r>
                  <a:rPr lang="en-US" altLang="en-US" dirty="0">
                    <a:latin typeface="+mn-lt"/>
                    <a:sym typeface="Wingdings" pitchFamily="2" charset="2"/>
                  </a:rPr>
                  <a:t> </a:t>
                </a:r>
                <a:r>
                  <a:rPr lang="en-US" altLang="en-US" sz="2000" b="1" dirty="0">
                    <a:solidFill>
                      <a:srgbClr val="FF0000"/>
                    </a:solidFill>
                    <a:latin typeface="+mn-lt"/>
                    <a:sym typeface="Wingdings" pitchFamily="2" charset="2"/>
                  </a:rPr>
                  <a:t>[***] </a:t>
                </a:r>
              </a:p>
              <a:p>
                <a:pPr eaLnBrk="1" hangingPunct="1">
                  <a:lnSpc>
                    <a:spcPct val="93000"/>
                  </a:lnSpc>
                  <a:buClr>
                    <a:srgbClr val="000000"/>
                  </a:buClr>
                  <a:buSzPct val="85000"/>
                </a:pPr>
                <a:endParaRPr lang="en-US" altLang="en-US" dirty="0">
                  <a:latin typeface="+mn-lt"/>
                  <a:sym typeface="Wingdings" pitchFamily="2" charset="2"/>
                </a:endParaRPr>
              </a:p>
            </p:txBody>
          </p:sp>
        </mc:Choice>
        <mc:Fallback xmlns="">
          <p:sp>
            <p:nvSpPr>
              <p:cNvPr id="5" name="Text Box 4">
                <a:extLst>
                  <a:ext uri="{FF2B5EF4-FFF2-40B4-BE49-F238E27FC236}">
                    <a16:creationId xmlns:a16="http://schemas.microsoft.com/office/drawing/2014/main" id="{E24171D2-19F7-D441-9DD8-B8FFB4DF630F}"/>
                  </a:ext>
                </a:extLst>
              </p:cNvPr>
              <p:cNvSpPr txBox="1">
                <a:spLocks noRot="1" noChangeAspect="1" noMove="1" noResize="1" noEditPoints="1" noAdjustHandles="1" noChangeArrowheads="1" noChangeShapeType="1" noTextEdit="1"/>
              </p:cNvSpPr>
              <p:nvPr/>
            </p:nvSpPr>
            <p:spPr bwMode="auto">
              <a:xfrm>
                <a:off x="266559" y="692267"/>
                <a:ext cx="8622996" cy="3663823"/>
              </a:xfrm>
              <a:prstGeom prst="rect">
                <a:avLst/>
              </a:prstGeom>
              <a:blipFill>
                <a:blip r:embed="rId4"/>
                <a:stretch>
                  <a:fillRect l="-2059" t="-1038" r="-882"/>
                </a:stretch>
              </a:blipFill>
              <a:ln w="9525">
                <a:noFill/>
                <a:miter lim="800000"/>
                <a:headEnd/>
                <a:tailEnd/>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 Box 4">
                <a:extLst>
                  <a:ext uri="{FF2B5EF4-FFF2-40B4-BE49-F238E27FC236}">
                    <a16:creationId xmlns:a16="http://schemas.microsoft.com/office/drawing/2014/main" id="{9F7EBDC7-A0F8-3448-87C9-B640483A7332}"/>
                  </a:ext>
                </a:extLst>
              </p:cNvPr>
              <p:cNvSpPr txBox="1">
                <a:spLocks noChangeArrowheads="1"/>
              </p:cNvSpPr>
              <p:nvPr/>
            </p:nvSpPr>
            <p:spPr bwMode="auto">
              <a:xfrm>
                <a:off x="346075" y="4873539"/>
                <a:ext cx="8622996" cy="1602811"/>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sz="2000" b="1" dirty="0">
                    <a:solidFill>
                      <a:srgbClr val="FF0000"/>
                    </a:solidFill>
                    <a:latin typeface="+mn-lt"/>
                    <a:sym typeface="Wingdings" pitchFamily="2" charset="2"/>
                  </a:rPr>
                  <a:t>  [*]</a:t>
                </a:r>
                <a:r>
                  <a:rPr lang="en-US" altLang="en-US" sz="2000" dirty="0">
                    <a:latin typeface="+mn-lt"/>
                    <a:sym typeface="Wingdings" pitchFamily="2" charset="2"/>
                  </a:rPr>
                  <a:t>   The rate of such erroneous publications is proportional to the threshold </a:t>
                </a:r>
                <a14:m>
                  <m:oMath xmlns:m="http://schemas.openxmlformats.org/officeDocument/2006/math">
                    <m:r>
                      <a:rPr lang="en-US" altLang="en-US" sz="2000" i="1">
                        <a:latin typeface="Cambria Math" panose="02040503050406030204" pitchFamily="18" charset="0"/>
                        <a:sym typeface="Wingdings" pitchFamily="2" charset="2"/>
                      </a:rPr>
                      <m:t>𝛼</m:t>
                    </m:r>
                  </m:oMath>
                </a14:m>
                <a:r>
                  <a:rPr lang="en-US" altLang="en-US" sz="2000" dirty="0">
                    <a:latin typeface="+mn-lt"/>
                    <a:sym typeface="Wingdings" pitchFamily="2" charset="2"/>
                  </a:rPr>
                  <a:t> times the number N</a:t>
                </a:r>
                <a:r>
                  <a:rPr lang="en-US" altLang="en-US" sz="2000" baseline="-25000" dirty="0">
                    <a:latin typeface="+mn-lt"/>
                    <a:sym typeface="Wingdings" pitchFamily="2" charset="2"/>
                  </a:rPr>
                  <a:t>th</a:t>
                </a:r>
                <a:r>
                  <a:rPr lang="en-US" altLang="en-US" sz="2000" dirty="0">
                    <a:latin typeface="+mn-lt"/>
                    <a:sym typeface="Wingdings" pitchFamily="2" charset="2"/>
                  </a:rPr>
                  <a:t> of theories tested, which may well be a few per year, </a:t>
                </a:r>
              </a:p>
              <a:p>
                <a:pPr eaLnBrk="1" hangingPunct="1">
                  <a:lnSpc>
                    <a:spcPct val="93000"/>
                  </a:lnSpc>
                  <a:buClr>
                    <a:srgbClr val="000000"/>
                  </a:buClr>
                  <a:buSzPct val="85000"/>
                </a:pPr>
                <a:r>
                  <a:rPr lang="en-US" altLang="en-US" sz="2000" dirty="0">
                    <a:latin typeface="+mn-lt"/>
                    <a:sym typeface="Wingdings" pitchFamily="2" charset="2"/>
                  </a:rPr>
                  <a:t>if N</a:t>
                </a:r>
                <a:r>
                  <a:rPr lang="en-US" altLang="en-US" sz="2000" baseline="-25000" dirty="0">
                    <a:latin typeface="+mn-lt"/>
                    <a:sym typeface="Wingdings" pitchFamily="2" charset="2"/>
                  </a:rPr>
                  <a:t>th</a:t>
                </a:r>
                <a:r>
                  <a:rPr lang="en-US" altLang="en-US" sz="2000" dirty="0">
                    <a:latin typeface="+mn-lt"/>
                    <a:sym typeface="Wingdings" pitchFamily="2" charset="2"/>
                  </a:rPr>
                  <a:t> is sufficiently large!</a:t>
                </a:r>
              </a:p>
              <a:p>
                <a:pPr eaLnBrk="1" hangingPunct="1">
                  <a:lnSpc>
                    <a:spcPct val="93000"/>
                  </a:lnSpc>
                  <a:buClr>
                    <a:srgbClr val="000000"/>
                  </a:buClr>
                  <a:buSzPct val="85000"/>
                </a:pPr>
                <a:endParaRPr lang="en-US" altLang="en-US" sz="200" dirty="0">
                  <a:latin typeface="+mn-lt"/>
                  <a:sym typeface="Wingdings" pitchFamily="2" charset="2"/>
                </a:endParaRPr>
              </a:p>
              <a:p>
                <a:pPr eaLnBrk="1" hangingPunct="1">
                  <a:lnSpc>
                    <a:spcPct val="93000"/>
                  </a:lnSpc>
                  <a:buClr>
                    <a:srgbClr val="000000"/>
                  </a:buClr>
                  <a:buSzPct val="85000"/>
                </a:pPr>
                <a:r>
                  <a:rPr lang="en-US" altLang="en-US" sz="2000" b="1" dirty="0">
                    <a:solidFill>
                      <a:srgbClr val="FF0000"/>
                    </a:solidFill>
                    <a:latin typeface="+mn-lt"/>
                    <a:sym typeface="Wingdings" pitchFamily="2" charset="2"/>
                  </a:rPr>
                  <a:t> [**]</a:t>
                </a:r>
                <a:r>
                  <a:rPr lang="en-US" altLang="en-US" sz="2000" dirty="0">
                    <a:latin typeface="+mn-lt"/>
                    <a:sym typeface="Wingdings" pitchFamily="2" charset="2"/>
                  </a:rPr>
                  <a:t>  corresponding to 3 Gaussian standard deviations</a:t>
                </a:r>
              </a:p>
              <a:p>
                <a:pPr eaLnBrk="1" hangingPunct="1">
                  <a:lnSpc>
                    <a:spcPct val="93000"/>
                  </a:lnSpc>
                  <a:buClr>
                    <a:srgbClr val="000000"/>
                  </a:buClr>
                  <a:buSzPct val="85000"/>
                </a:pPr>
                <a:endParaRPr lang="en-US" altLang="en-US" sz="200" dirty="0">
                  <a:latin typeface="+mn-lt"/>
                  <a:sym typeface="Wingdings" pitchFamily="2" charset="2"/>
                </a:endParaRPr>
              </a:p>
              <a:p>
                <a:pPr eaLnBrk="1" hangingPunct="1">
                  <a:lnSpc>
                    <a:spcPct val="93000"/>
                  </a:lnSpc>
                  <a:buClr>
                    <a:srgbClr val="000000"/>
                  </a:buClr>
                  <a:buSzPct val="85000"/>
                </a:pPr>
                <a:r>
                  <a:rPr lang="en-US" altLang="en-US" sz="2000" b="1" dirty="0">
                    <a:solidFill>
                      <a:srgbClr val="FF0000"/>
                    </a:solidFill>
                    <a:latin typeface="+mn-lt"/>
                    <a:sym typeface="Wingdings" pitchFamily="2" charset="2"/>
                  </a:rPr>
                  <a:t>[***]</a:t>
                </a:r>
                <a:r>
                  <a:rPr lang="en-US" altLang="en-US" sz="2000" dirty="0">
                    <a:latin typeface="+mn-lt"/>
                    <a:sym typeface="Wingdings" pitchFamily="2" charset="2"/>
                  </a:rPr>
                  <a:t> corresponding to 5 Gaussian standard deviations</a:t>
                </a:r>
              </a:p>
              <a:p>
                <a:pPr eaLnBrk="1" hangingPunct="1">
                  <a:lnSpc>
                    <a:spcPct val="93000"/>
                  </a:lnSpc>
                  <a:buClr>
                    <a:srgbClr val="000000"/>
                  </a:buClr>
                  <a:buSzPct val="85000"/>
                </a:pPr>
                <a:endParaRPr lang="en-US" altLang="en-US" sz="200" dirty="0">
                  <a:latin typeface="+mn-lt"/>
                  <a:sym typeface="Wingdings" pitchFamily="2" charset="2"/>
                </a:endParaRPr>
              </a:p>
            </p:txBody>
          </p:sp>
        </mc:Choice>
        <mc:Fallback xmlns="">
          <p:sp>
            <p:nvSpPr>
              <p:cNvPr id="6" name="Text Box 4">
                <a:extLst>
                  <a:ext uri="{FF2B5EF4-FFF2-40B4-BE49-F238E27FC236}">
                    <a16:creationId xmlns:a16="http://schemas.microsoft.com/office/drawing/2014/main" id="{9F7EBDC7-A0F8-3448-87C9-B640483A7332}"/>
                  </a:ext>
                </a:extLst>
              </p:cNvPr>
              <p:cNvSpPr txBox="1">
                <a:spLocks noRot="1" noChangeAspect="1" noMove="1" noResize="1" noEditPoints="1" noAdjustHandles="1" noChangeArrowheads="1" noChangeShapeType="1" noTextEdit="1"/>
              </p:cNvSpPr>
              <p:nvPr/>
            </p:nvSpPr>
            <p:spPr bwMode="auto">
              <a:xfrm>
                <a:off x="346075" y="4873539"/>
                <a:ext cx="8622996" cy="1602811"/>
              </a:xfrm>
              <a:prstGeom prst="rect">
                <a:avLst/>
              </a:prstGeom>
              <a:blipFill>
                <a:blip r:embed="rId5"/>
                <a:stretch>
                  <a:fillRect l="-1765" t="-1587" b="-5556"/>
                </a:stretch>
              </a:blipFill>
              <a:ln w="9525">
                <a:noFill/>
                <a:miter lim="800000"/>
                <a:headEnd/>
                <a:tailEnd/>
              </a:ln>
            </p:spPr>
            <p:txBody>
              <a:bodyPr/>
              <a:lstStyle/>
              <a:p>
                <a:r>
                  <a:rPr lang="en-US">
                    <a:noFill/>
                  </a:rPr>
                  <a:t> </a:t>
                </a:r>
              </a:p>
            </p:txBody>
          </p:sp>
        </mc:Fallback>
      </mc:AlternateContent>
    </p:spTree>
    <p:extLst>
      <p:ext uri="{BB962C8B-B14F-4D97-AF65-F5344CB8AC3E}">
        <p14:creationId xmlns:p14="http://schemas.microsoft.com/office/powerpoint/2010/main" val="45421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57946"/>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Computation of Signal Significance</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14</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pic>
        <p:nvPicPr>
          <p:cNvPr id="5" name="Picture 4">
            <a:extLst>
              <a:ext uri="{FF2B5EF4-FFF2-40B4-BE49-F238E27FC236}">
                <a16:creationId xmlns:a16="http://schemas.microsoft.com/office/drawing/2014/main" id="{FADEE65B-89D7-B44F-9AC2-103ADAB9D2A1}"/>
              </a:ext>
            </a:extLst>
          </p:cNvPr>
          <p:cNvPicPr>
            <a:picLocks noChangeAspect="1"/>
          </p:cNvPicPr>
          <p:nvPr/>
        </p:nvPicPr>
        <p:blipFill>
          <a:blip r:embed="rId4"/>
          <a:stretch>
            <a:fillRect/>
          </a:stretch>
        </p:blipFill>
        <p:spPr>
          <a:xfrm>
            <a:off x="1183585" y="1228569"/>
            <a:ext cx="6489423" cy="4157451"/>
          </a:xfrm>
          <a:prstGeom prst="rect">
            <a:avLst/>
          </a:prstGeom>
        </p:spPr>
      </p:pic>
      <p:sp>
        <p:nvSpPr>
          <p:cNvPr id="2" name="Rectangle 1">
            <a:extLst>
              <a:ext uri="{FF2B5EF4-FFF2-40B4-BE49-F238E27FC236}">
                <a16:creationId xmlns:a16="http://schemas.microsoft.com/office/drawing/2014/main" id="{34AE9126-4182-0E40-9ACC-DE8FF04AD56F}"/>
              </a:ext>
            </a:extLst>
          </p:cNvPr>
          <p:cNvSpPr/>
          <p:nvPr/>
        </p:nvSpPr>
        <p:spPr>
          <a:xfrm>
            <a:off x="6082747" y="1424302"/>
            <a:ext cx="1343771" cy="51683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Box 4">
            <a:extLst>
              <a:ext uri="{FF2B5EF4-FFF2-40B4-BE49-F238E27FC236}">
                <a16:creationId xmlns:a16="http://schemas.microsoft.com/office/drawing/2014/main" id="{9AA23014-2893-734A-B6FC-BCCF9E02E0EA}"/>
              </a:ext>
            </a:extLst>
          </p:cNvPr>
          <p:cNvSpPr txBox="1">
            <a:spLocks noChangeArrowheads="1"/>
          </p:cNvSpPr>
          <p:nvPr/>
        </p:nvSpPr>
        <p:spPr bwMode="auto">
          <a:xfrm>
            <a:off x="6098649" y="1430426"/>
            <a:ext cx="755374" cy="34349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r>
              <a:rPr lang="en-US" altLang="en-US" dirty="0">
                <a:solidFill>
                  <a:srgbClr val="FF0000"/>
                </a:solidFill>
                <a:cs typeface="Arial" panose="020B0604020202020204" pitchFamily="34" charset="0"/>
                <a:sym typeface="Wingdings" pitchFamily="2" charset="2"/>
              </a:rPr>
              <a:t>f</a:t>
            </a:r>
            <a:r>
              <a:rPr lang="en-US" altLang="en-US" baseline="-25000" dirty="0">
                <a:solidFill>
                  <a:srgbClr val="FF0000"/>
                </a:solidFill>
                <a:cs typeface="Arial" panose="020B0604020202020204" pitchFamily="34" charset="0"/>
                <a:sym typeface="Wingdings" pitchFamily="2" charset="2"/>
              </a:rPr>
              <a:t>0</a:t>
            </a:r>
            <a:r>
              <a:rPr lang="en-US" altLang="en-US" dirty="0">
                <a:solidFill>
                  <a:srgbClr val="FF0000"/>
                </a:solidFill>
                <a:cs typeface="Arial" panose="020B0604020202020204" pitchFamily="34" charset="0"/>
                <a:sym typeface="Wingdings" pitchFamily="2" charset="2"/>
              </a:rPr>
              <a:t>(q</a:t>
            </a:r>
            <a:r>
              <a:rPr lang="en-US" altLang="en-US" baseline="-25000" dirty="0">
                <a:solidFill>
                  <a:srgbClr val="FF0000"/>
                </a:solidFill>
                <a:cs typeface="Arial" panose="020B0604020202020204" pitchFamily="34" charset="0"/>
                <a:sym typeface="Wingdings" pitchFamily="2" charset="2"/>
              </a:rPr>
              <a:t>0</a:t>
            </a:r>
            <a:r>
              <a:rPr lang="en-US" altLang="en-US" dirty="0">
                <a:solidFill>
                  <a:srgbClr val="FF0000"/>
                </a:solidFill>
                <a:cs typeface="Arial" panose="020B0604020202020204" pitchFamily="34" charset="0"/>
                <a:sym typeface="Wingdings" pitchFamily="2" charset="2"/>
              </a:rPr>
              <a:t>)</a:t>
            </a:r>
            <a:endParaRPr lang="en-US" altLang="en-US" b="1" dirty="0">
              <a:solidFill>
                <a:srgbClr val="FF0000"/>
              </a:solidFill>
              <a:cs typeface="Arial" panose="020B0604020202020204" pitchFamily="34" charset="0"/>
              <a:sym typeface="Wingdings" pitchFamily="2" charset="2"/>
            </a:endParaRPr>
          </a:p>
        </p:txBody>
      </p:sp>
      <mc:AlternateContent xmlns:mc="http://schemas.openxmlformats.org/markup-compatibility/2006" xmlns:a14="http://schemas.microsoft.com/office/drawing/2010/main">
        <mc:Choice Requires="a14">
          <p:sp>
            <p:nvSpPr>
              <p:cNvPr id="8" name="Text Box 4">
                <a:extLst>
                  <a:ext uri="{FF2B5EF4-FFF2-40B4-BE49-F238E27FC236}">
                    <a16:creationId xmlns:a16="http://schemas.microsoft.com/office/drawing/2014/main" id="{2FACE2BF-0842-2343-BD25-90AAAED869C2}"/>
                  </a:ext>
                </a:extLst>
              </p:cNvPr>
              <p:cNvSpPr txBox="1">
                <a:spLocks noChangeArrowheads="1"/>
              </p:cNvSpPr>
              <p:nvPr/>
            </p:nvSpPr>
            <p:spPr bwMode="auto">
              <a:xfrm>
                <a:off x="666750" y="5466598"/>
                <a:ext cx="8622996" cy="715581"/>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blue line represents the asymptotic approximation</a:t>
                </a:r>
              </a:p>
              <a:p>
                <a:pPr eaLnBrk="1" hangingPunct="1">
                  <a:lnSpc>
                    <a:spcPct val="93000"/>
                  </a:lnSpc>
                  <a:buClr>
                    <a:srgbClr val="000000"/>
                  </a:buClr>
                  <a:buSzPct val="85000"/>
                </a:pPr>
                <a:r>
                  <a:rPr lang="en-US" altLang="en-US" sz="2000" dirty="0">
                    <a:latin typeface="+mn-lt"/>
                    <a:sym typeface="Wingdings" pitchFamily="2" charset="2"/>
                  </a:rPr>
                  <a:t>(</a:t>
                </a:r>
                <a14:m>
                  <m:oMath xmlns:m="http://schemas.openxmlformats.org/officeDocument/2006/math">
                    <m:sSup>
                      <m:sSupPr>
                        <m:ctrlPr>
                          <a:rPr lang="en-US" altLang="en-US" sz="2000" b="0" i="1" smtClean="0">
                            <a:latin typeface="Cambria Math" panose="02040503050406030204" pitchFamily="18" charset="0"/>
                            <a:sym typeface="Wingdings" pitchFamily="2" charset="2"/>
                          </a:rPr>
                        </m:ctrlPr>
                      </m:sSupPr>
                      <m:e>
                        <m:r>
                          <a:rPr lang="en-US" altLang="en-US" sz="2000" b="0" i="1" smtClean="0">
                            <a:latin typeface="Cambria Math" panose="02040503050406030204" pitchFamily="18" charset="0"/>
                            <a:sym typeface="Wingdings" pitchFamily="2" charset="2"/>
                          </a:rPr>
                          <m:t>𝜒</m:t>
                        </m:r>
                      </m:e>
                      <m:sup>
                        <m:r>
                          <a:rPr lang="en-US" altLang="en-US" sz="2000" b="0" i="1" smtClean="0">
                            <a:latin typeface="Cambria Math" panose="02040503050406030204" pitchFamily="18" charset="0"/>
                            <a:sym typeface="Wingdings" pitchFamily="2" charset="2"/>
                          </a:rPr>
                          <m:t>2</m:t>
                        </m:r>
                      </m:sup>
                    </m:sSup>
                  </m:oMath>
                </a14:m>
                <a:r>
                  <a:rPr lang="en-US" altLang="en-US" sz="2000" dirty="0">
                    <a:latin typeface="+mn-lt"/>
                    <a:sym typeface="Wingdings" pitchFamily="2" charset="2"/>
                  </a:rPr>
                  <a:t> distribution for one degree of freedom)</a:t>
                </a:r>
              </a:p>
            </p:txBody>
          </p:sp>
        </mc:Choice>
        <mc:Fallback xmlns="">
          <p:sp>
            <p:nvSpPr>
              <p:cNvPr id="8" name="Text Box 4">
                <a:extLst>
                  <a:ext uri="{FF2B5EF4-FFF2-40B4-BE49-F238E27FC236}">
                    <a16:creationId xmlns:a16="http://schemas.microsoft.com/office/drawing/2014/main" id="{2FACE2BF-0842-2343-BD25-90AAAED869C2}"/>
                  </a:ext>
                </a:extLst>
              </p:cNvPr>
              <p:cNvSpPr txBox="1">
                <a:spLocks noRot="1" noChangeAspect="1" noMove="1" noResize="1" noEditPoints="1" noAdjustHandles="1" noChangeArrowheads="1" noChangeShapeType="1" noTextEdit="1"/>
              </p:cNvSpPr>
              <p:nvPr/>
            </p:nvSpPr>
            <p:spPr bwMode="auto">
              <a:xfrm>
                <a:off x="666750" y="5466598"/>
                <a:ext cx="8622996" cy="715581"/>
              </a:xfrm>
              <a:prstGeom prst="rect">
                <a:avLst/>
              </a:prstGeom>
              <a:blipFill>
                <a:blip r:embed="rId5"/>
                <a:stretch>
                  <a:fillRect l="-2209" t="-1724" b="-18966"/>
                </a:stretch>
              </a:blipFill>
              <a:ln w="9525">
                <a:noFill/>
                <a:miter lim="800000"/>
                <a:headEnd/>
                <a:tailEnd/>
              </a:ln>
            </p:spPr>
            <p:txBody>
              <a:bodyPr/>
              <a:lstStyle/>
              <a:p>
                <a:r>
                  <a:rPr lang="en-US">
                    <a:noFill/>
                  </a:rPr>
                  <a:t> </a:t>
                </a:r>
              </a:p>
            </p:txBody>
          </p:sp>
        </mc:Fallback>
      </mc:AlternateContent>
      <p:sp>
        <p:nvSpPr>
          <p:cNvPr id="9" name="Text Box 4">
            <a:extLst>
              <a:ext uri="{FF2B5EF4-FFF2-40B4-BE49-F238E27FC236}">
                <a16:creationId xmlns:a16="http://schemas.microsoft.com/office/drawing/2014/main" id="{24FC820B-D11D-BF48-BD66-8EF98AA0A5FA}"/>
              </a:ext>
            </a:extLst>
          </p:cNvPr>
          <p:cNvSpPr txBox="1">
            <a:spLocks noChangeArrowheads="1"/>
          </p:cNvSpPr>
          <p:nvPr/>
        </p:nvSpPr>
        <p:spPr bwMode="auto">
          <a:xfrm>
            <a:off x="266559" y="692267"/>
            <a:ext cx="2778791" cy="429348"/>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b="1" dirty="0">
              <a:latin typeface="+mn-lt"/>
              <a:sym typeface="Wingdings" pitchFamily="2" charset="2"/>
            </a:endParaRPr>
          </a:p>
          <a:p>
            <a:pPr eaLnBrk="1" hangingPunct="1">
              <a:lnSpc>
                <a:spcPct val="93000"/>
              </a:lnSpc>
              <a:buClr>
                <a:srgbClr val="000000"/>
              </a:buClr>
              <a:buSzPct val="85000"/>
            </a:pPr>
            <a:r>
              <a:rPr lang="en-US" altLang="en-US" b="1" dirty="0">
                <a:latin typeface="+mn-lt"/>
                <a:sym typeface="Wingdings" pitchFamily="2" charset="2"/>
              </a:rPr>
              <a:t>Sampling distribution</a:t>
            </a:r>
          </a:p>
        </p:txBody>
      </p:sp>
      <p:sp>
        <p:nvSpPr>
          <p:cNvPr id="3" name="Rectangle 2">
            <a:extLst>
              <a:ext uri="{FF2B5EF4-FFF2-40B4-BE49-F238E27FC236}">
                <a16:creationId xmlns:a16="http://schemas.microsoft.com/office/drawing/2014/main" id="{7C1E2324-6E9A-8745-987D-B0A2E1CDFA95}"/>
              </a:ext>
            </a:extLst>
          </p:cNvPr>
          <p:cNvSpPr/>
          <p:nvPr/>
        </p:nvSpPr>
        <p:spPr>
          <a:xfrm>
            <a:off x="346075" y="6223036"/>
            <a:ext cx="6372970" cy="369332"/>
          </a:xfrm>
          <a:prstGeom prst="rect">
            <a:avLst/>
          </a:prstGeom>
        </p:spPr>
        <p:txBody>
          <a:bodyPr wrap="square">
            <a:spAutoFit/>
          </a:bodyPr>
          <a:lstStyle/>
          <a:p>
            <a:r>
              <a:rPr lang="en-US" dirty="0">
                <a:solidFill>
                  <a:srgbClr val="008BFF"/>
                </a:solidFill>
              </a:rPr>
              <a:t>https://</a:t>
            </a:r>
            <a:r>
              <a:rPr lang="en-US" dirty="0" err="1">
                <a:solidFill>
                  <a:srgbClr val="008BFF"/>
                </a:solidFill>
              </a:rPr>
              <a:t>cds.cern.ch</a:t>
            </a:r>
            <a:r>
              <a:rPr lang="en-US" dirty="0">
                <a:solidFill>
                  <a:srgbClr val="008BFF"/>
                </a:solidFill>
              </a:rPr>
              <a:t>/record/1379837/files/NOTE2011_005.pdf</a:t>
            </a:r>
          </a:p>
        </p:txBody>
      </p:sp>
      <p:cxnSp>
        <p:nvCxnSpPr>
          <p:cNvPr id="11" name="Straight Arrow Connector 10">
            <a:extLst>
              <a:ext uri="{FF2B5EF4-FFF2-40B4-BE49-F238E27FC236}">
                <a16:creationId xmlns:a16="http://schemas.microsoft.com/office/drawing/2014/main" id="{6148E415-3123-9544-BDA0-4B101B6E7DF5}"/>
              </a:ext>
            </a:extLst>
          </p:cNvPr>
          <p:cNvCxnSpPr/>
          <p:nvPr/>
        </p:nvCxnSpPr>
        <p:spPr>
          <a:xfrm>
            <a:off x="4015409" y="3005854"/>
            <a:ext cx="779228" cy="0"/>
          </a:xfrm>
          <a:prstGeom prst="straightConnector1">
            <a:avLst/>
          </a:prstGeom>
          <a:ln w="476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886EDFF8-E410-F64A-9554-00A024E6F0B9}"/>
              </a:ext>
            </a:extLst>
          </p:cNvPr>
          <p:cNvCxnSpPr/>
          <p:nvPr/>
        </p:nvCxnSpPr>
        <p:spPr>
          <a:xfrm>
            <a:off x="4015409" y="2570553"/>
            <a:ext cx="0" cy="208095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5" name="Text Box 4">
            <a:extLst>
              <a:ext uri="{FF2B5EF4-FFF2-40B4-BE49-F238E27FC236}">
                <a16:creationId xmlns:a16="http://schemas.microsoft.com/office/drawing/2014/main" id="{517C3479-F4F9-E341-A4B9-9785C274A547}"/>
              </a:ext>
            </a:extLst>
          </p:cNvPr>
          <p:cNvSpPr txBox="1">
            <a:spLocks noChangeArrowheads="1"/>
          </p:cNvSpPr>
          <p:nvPr/>
        </p:nvSpPr>
        <p:spPr bwMode="auto">
          <a:xfrm>
            <a:off x="3045350" y="2204612"/>
            <a:ext cx="2464167" cy="34349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r>
              <a:rPr lang="en-US" altLang="en-US" dirty="0">
                <a:cs typeface="Arial" panose="020B0604020202020204" pitchFamily="34" charset="0"/>
                <a:sym typeface="Wingdings" pitchFamily="2" charset="2"/>
              </a:rPr>
              <a:t>Observed value</a:t>
            </a:r>
            <a:endParaRPr lang="en-US" altLang="en-US" b="1" baseline="-25000" dirty="0">
              <a:cs typeface="Arial" panose="020B0604020202020204" pitchFamily="34" charset="0"/>
              <a:sym typeface="Wingdings" pitchFamily="2" charset="2"/>
            </a:endParaRPr>
          </a:p>
        </p:txBody>
      </p:sp>
      <p:pic>
        <p:nvPicPr>
          <p:cNvPr id="10" name="Picture 9">
            <a:extLst>
              <a:ext uri="{FF2B5EF4-FFF2-40B4-BE49-F238E27FC236}">
                <a16:creationId xmlns:a16="http://schemas.microsoft.com/office/drawing/2014/main" id="{04A3D3C7-ED2D-0D4F-ABC4-7E7AE64F2570}"/>
              </a:ext>
            </a:extLst>
          </p:cNvPr>
          <p:cNvPicPr>
            <a:picLocks noChangeAspect="1"/>
          </p:cNvPicPr>
          <p:nvPr/>
        </p:nvPicPr>
        <p:blipFill>
          <a:blip r:embed="rId6"/>
          <a:stretch>
            <a:fillRect/>
          </a:stretch>
        </p:blipFill>
        <p:spPr>
          <a:xfrm>
            <a:off x="5308544" y="2151286"/>
            <a:ext cx="519642" cy="396818"/>
          </a:xfrm>
          <a:prstGeom prst="rect">
            <a:avLst/>
          </a:prstGeom>
        </p:spPr>
      </p:pic>
      <p:pic>
        <p:nvPicPr>
          <p:cNvPr id="13" name="Picture 12">
            <a:extLst>
              <a:ext uri="{FF2B5EF4-FFF2-40B4-BE49-F238E27FC236}">
                <a16:creationId xmlns:a16="http://schemas.microsoft.com/office/drawing/2014/main" id="{FB823F68-9C03-3F48-B5B9-0B32FB60ACA5}"/>
              </a:ext>
            </a:extLst>
          </p:cNvPr>
          <p:cNvPicPr>
            <a:picLocks noChangeAspect="1"/>
          </p:cNvPicPr>
          <p:nvPr/>
        </p:nvPicPr>
        <p:blipFill>
          <a:blip r:embed="rId7"/>
          <a:stretch>
            <a:fillRect/>
          </a:stretch>
        </p:blipFill>
        <p:spPr>
          <a:xfrm>
            <a:off x="4857253" y="2758575"/>
            <a:ext cx="2482792" cy="379190"/>
          </a:xfrm>
          <a:prstGeom prst="rect">
            <a:avLst/>
          </a:prstGeom>
        </p:spPr>
      </p:pic>
    </p:spTree>
    <p:extLst>
      <p:ext uri="{BB962C8B-B14F-4D97-AF65-F5344CB8AC3E}">
        <p14:creationId xmlns:p14="http://schemas.microsoft.com/office/powerpoint/2010/main" val="9876721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Example for Signal Significance</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15</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sp>
        <p:nvSpPr>
          <p:cNvPr id="2" name="Rectangle 1">
            <a:extLst>
              <a:ext uri="{FF2B5EF4-FFF2-40B4-BE49-F238E27FC236}">
                <a16:creationId xmlns:a16="http://schemas.microsoft.com/office/drawing/2014/main" id="{CA203AC1-4A1A-5C44-93BA-AC9E9AF5B5EA}"/>
              </a:ext>
            </a:extLst>
          </p:cNvPr>
          <p:cNvSpPr/>
          <p:nvPr/>
        </p:nvSpPr>
        <p:spPr>
          <a:xfrm>
            <a:off x="346075" y="5971507"/>
            <a:ext cx="7088395" cy="369332"/>
          </a:xfrm>
          <a:prstGeom prst="rect">
            <a:avLst/>
          </a:prstGeom>
        </p:spPr>
        <p:txBody>
          <a:bodyPr wrap="square">
            <a:spAutoFit/>
          </a:bodyPr>
          <a:lstStyle/>
          <a:p>
            <a:r>
              <a:rPr lang="en-US" dirty="0">
                <a:solidFill>
                  <a:srgbClr val="008BFF"/>
                </a:solidFill>
              </a:rPr>
              <a:t>https://</a:t>
            </a:r>
            <a:r>
              <a:rPr lang="en-US" dirty="0" err="1">
                <a:solidFill>
                  <a:srgbClr val="008BFF"/>
                </a:solidFill>
              </a:rPr>
              <a:t>cms-docdb.cern.ch</a:t>
            </a:r>
            <a:r>
              <a:rPr lang="en-US" dirty="0">
                <a:solidFill>
                  <a:srgbClr val="008BFF"/>
                </a:solidFill>
              </a:rPr>
              <a:t>/</a:t>
            </a:r>
            <a:r>
              <a:rPr lang="en-US" dirty="0" err="1">
                <a:solidFill>
                  <a:srgbClr val="008BFF"/>
                </a:solidFill>
              </a:rPr>
              <a:t>cgi</a:t>
            </a:r>
            <a:r>
              <a:rPr lang="en-US" dirty="0">
                <a:solidFill>
                  <a:srgbClr val="008BFF"/>
                </a:solidFill>
              </a:rPr>
              <a:t>-bin/</a:t>
            </a:r>
            <a:r>
              <a:rPr lang="en-US" dirty="0" err="1">
                <a:solidFill>
                  <a:srgbClr val="008BFF"/>
                </a:solidFill>
              </a:rPr>
              <a:t>PublicDocDB</a:t>
            </a:r>
            <a:r>
              <a:rPr lang="en-US" dirty="0">
                <a:solidFill>
                  <a:srgbClr val="008BFF"/>
                </a:solidFill>
              </a:rPr>
              <a:t>/</a:t>
            </a:r>
            <a:r>
              <a:rPr lang="en-US" dirty="0" err="1">
                <a:solidFill>
                  <a:srgbClr val="008BFF"/>
                </a:solidFill>
              </a:rPr>
              <a:t>RetrieveFile?docid</a:t>
            </a:r>
            <a:r>
              <a:rPr lang="en-US" dirty="0">
                <a:solidFill>
                  <a:srgbClr val="008BFF"/>
                </a:solidFill>
              </a:rPr>
              <a:t>=5709</a:t>
            </a:r>
          </a:p>
        </p:txBody>
      </p:sp>
      <p:pic>
        <p:nvPicPr>
          <p:cNvPr id="3" name="Picture 2">
            <a:extLst>
              <a:ext uri="{FF2B5EF4-FFF2-40B4-BE49-F238E27FC236}">
                <a16:creationId xmlns:a16="http://schemas.microsoft.com/office/drawing/2014/main" id="{29445CD9-7FF1-5C48-8215-85C4AA8A6765}"/>
              </a:ext>
            </a:extLst>
          </p:cNvPr>
          <p:cNvPicPr>
            <a:picLocks noChangeAspect="1"/>
          </p:cNvPicPr>
          <p:nvPr/>
        </p:nvPicPr>
        <p:blipFill>
          <a:blip r:embed="rId4"/>
          <a:stretch>
            <a:fillRect/>
          </a:stretch>
        </p:blipFill>
        <p:spPr>
          <a:xfrm>
            <a:off x="1779587" y="1545480"/>
            <a:ext cx="5575300" cy="3771900"/>
          </a:xfrm>
          <a:prstGeom prst="rect">
            <a:avLst/>
          </a:prstGeom>
        </p:spPr>
      </p:pic>
      <p:sp>
        <p:nvSpPr>
          <p:cNvPr id="7" name="Text Box 4">
            <a:extLst>
              <a:ext uri="{FF2B5EF4-FFF2-40B4-BE49-F238E27FC236}">
                <a16:creationId xmlns:a16="http://schemas.microsoft.com/office/drawing/2014/main" id="{6D751D67-4498-C44E-A989-06237CFEBD4C}"/>
              </a:ext>
            </a:extLst>
          </p:cNvPr>
          <p:cNvSpPr txBox="1">
            <a:spLocks noChangeArrowheads="1"/>
          </p:cNvSpPr>
          <p:nvPr/>
        </p:nvSpPr>
        <p:spPr bwMode="auto">
          <a:xfrm>
            <a:off x="266559" y="692267"/>
            <a:ext cx="8622996" cy="772840"/>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Building evidence for the Higgs boson </a:t>
            </a:r>
          </a:p>
          <a:p>
            <a:pPr eaLnBrk="1" hangingPunct="1">
              <a:lnSpc>
                <a:spcPct val="93000"/>
              </a:lnSpc>
              <a:buClr>
                <a:srgbClr val="000000"/>
              </a:buClr>
              <a:buSzPct val="85000"/>
            </a:pPr>
            <a:r>
              <a:rPr lang="en-US" altLang="en-US" dirty="0">
                <a:latin typeface="+mn-lt"/>
                <a:sym typeface="Wingdings" pitchFamily="2" charset="2"/>
              </a:rPr>
              <a:t>(CERN seminar in December 2011)</a:t>
            </a:r>
          </a:p>
        </p:txBody>
      </p:sp>
    </p:spTree>
    <p:extLst>
      <p:ext uri="{BB962C8B-B14F-4D97-AF65-F5344CB8AC3E}">
        <p14:creationId xmlns:p14="http://schemas.microsoft.com/office/powerpoint/2010/main" val="41152321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Computation of Exclusion Limit</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16</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sp>
        <p:nvSpPr>
          <p:cNvPr id="5" name="Text Box 4">
            <a:extLst>
              <a:ext uri="{FF2B5EF4-FFF2-40B4-BE49-F238E27FC236}">
                <a16:creationId xmlns:a16="http://schemas.microsoft.com/office/drawing/2014/main" id="{D677E0C4-8E2B-B949-8850-154E924F8422}"/>
              </a:ext>
            </a:extLst>
          </p:cNvPr>
          <p:cNvSpPr txBox="1">
            <a:spLocks noChangeArrowheads="1"/>
          </p:cNvSpPr>
          <p:nvPr/>
        </p:nvSpPr>
        <p:spPr bwMode="auto">
          <a:xfrm>
            <a:off x="266559" y="692267"/>
            <a:ext cx="8622996" cy="2490297"/>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When computing exclusion limits, the null hypothesis is that there exists a signal with a large cross section and the alternate hypothesis is that the signal either does not exists or its cross section is small </a:t>
            </a:r>
            <a:r>
              <a:rPr lang="en-US" altLang="en-US" sz="2000" b="1" dirty="0">
                <a:solidFill>
                  <a:srgbClr val="FF0000"/>
                </a:solidFill>
                <a:latin typeface="+mn-lt"/>
                <a:sym typeface="Wingdings" pitchFamily="2" charset="2"/>
              </a:rPr>
              <a:t>[*]</a:t>
            </a:r>
            <a:r>
              <a:rPr lang="en-US" altLang="en-US" dirty="0">
                <a:latin typeface="+mn-lt"/>
                <a:sym typeface="Wingdings" pitchFamily="2" charset="2"/>
              </a:rPr>
              <a:t>.</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In case the data exhibits no significant excess of events over the null hypothesis, H</a:t>
            </a:r>
            <a:r>
              <a:rPr lang="en-US" altLang="en-US" baseline="-25000" dirty="0">
                <a:latin typeface="+mn-lt"/>
                <a:sym typeface="Wingdings" pitchFamily="2" charset="2"/>
              </a:rPr>
              <a:t>0</a:t>
            </a:r>
            <a:r>
              <a:rPr lang="en-US" altLang="en-US" dirty="0">
                <a:latin typeface="+mn-lt"/>
                <a:sym typeface="Wingdings" pitchFamily="2" charset="2"/>
              </a:rPr>
              <a:t> is rejected and H</a:t>
            </a:r>
            <a:r>
              <a:rPr lang="en-US" altLang="en-US" baseline="-25000" dirty="0">
                <a:latin typeface="+mn-lt"/>
                <a:sym typeface="Wingdings" pitchFamily="2" charset="2"/>
              </a:rPr>
              <a:t>1</a:t>
            </a:r>
            <a:r>
              <a:rPr lang="en-US" altLang="en-US" dirty="0">
                <a:latin typeface="+mn-lt"/>
                <a:sym typeface="Wingdings" pitchFamily="2" charset="2"/>
              </a:rPr>
              <a:t> accepted, i.e. the presence of a signal with a large cross section is excluded.</a:t>
            </a:r>
          </a:p>
        </p:txBody>
      </p:sp>
      <p:sp>
        <p:nvSpPr>
          <p:cNvPr id="6" name="Text Box 4">
            <a:extLst>
              <a:ext uri="{FF2B5EF4-FFF2-40B4-BE49-F238E27FC236}">
                <a16:creationId xmlns:a16="http://schemas.microsoft.com/office/drawing/2014/main" id="{AFE99F40-0F53-4E46-9FEC-F22DDE3C0936}"/>
              </a:ext>
            </a:extLst>
          </p:cNvPr>
          <p:cNvSpPr txBox="1">
            <a:spLocks noChangeArrowheads="1"/>
          </p:cNvSpPr>
          <p:nvPr/>
        </p:nvSpPr>
        <p:spPr bwMode="auto">
          <a:xfrm>
            <a:off x="346075" y="5274721"/>
            <a:ext cx="8622996" cy="1230786"/>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sz="2000" b="1" dirty="0">
                <a:solidFill>
                  <a:srgbClr val="FF0000"/>
                </a:solidFill>
                <a:latin typeface="+mn-lt"/>
                <a:sym typeface="Wingdings" pitchFamily="2" charset="2"/>
              </a:rPr>
              <a:t> [*] </a:t>
            </a:r>
            <a:r>
              <a:rPr lang="en-US" altLang="en-US" sz="2000" dirty="0">
                <a:latin typeface="+mn-lt"/>
                <a:sym typeface="Wingdings" pitchFamily="2" charset="2"/>
              </a:rPr>
              <a:t>Note that when computing exclusion limits, the signal + background hypothesis is the null hypothesis and the background-only hypothesis is the alternate hypothesis, i.e. their roles are inverted compared to the computation of the signal significance </a:t>
            </a:r>
            <a:endParaRPr lang="en-US" altLang="en-US" sz="200" dirty="0">
              <a:latin typeface="+mn-lt"/>
              <a:sym typeface="Wingdings" pitchFamily="2" charset="2"/>
            </a:endParaRPr>
          </a:p>
        </p:txBody>
      </p:sp>
    </p:spTree>
    <p:extLst>
      <p:ext uri="{BB962C8B-B14F-4D97-AF65-F5344CB8AC3E}">
        <p14:creationId xmlns:p14="http://schemas.microsoft.com/office/powerpoint/2010/main" val="9661792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CL</a:t>
            </a:r>
            <a:r>
              <a:rPr lang="en-US" altLang="en-US" sz="3200" b="1" baseline="-25000" dirty="0"/>
              <a:t>S</a:t>
            </a:r>
            <a:r>
              <a:rPr lang="en-US" altLang="en-US" sz="3200" b="1" dirty="0"/>
              <a:t> Method</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17</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sp>
        <p:nvSpPr>
          <p:cNvPr id="5" name="Text Box 4">
            <a:extLst>
              <a:ext uri="{FF2B5EF4-FFF2-40B4-BE49-F238E27FC236}">
                <a16:creationId xmlns:a16="http://schemas.microsoft.com/office/drawing/2014/main" id="{D677E0C4-8E2B-B949-8850-154E924F8422}"/>
              </a:ext>
            </a:extLst>
          </p:cNvPr>
          <p:cNvSpPr txBox="1">
            <a:spLocks noChangeArrowheads="1"/>
          </p:cNvSpPr>
          <p:nvPr/>
        </p:nvSpPr>
        <p:spPr bwMode="auto">
          <a:xfrm>
            <a:off x="266559" y="636610"/>
            <a:ext cx="8622996" cy="1116331"/>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A special feature of the computation of exclusion limits is that the decision whether or not to reject H</a:t>
            </a:r>
            <a:r>
              <a:rPr lang="en-US" altLang="en-US" baseline="-25000" dirty="0">
                <a:latin typeface="+mn-lt"/>
                <a:sym typeface="Wingdings" pitchFamily="2" charset="2"/>
              </a:rPr>
              <a:t>0</a:t>
            </a:r>
            <a:r>
              <a:rPr lang="en-US" altLang="en-US" dirty="0">
                <a:latin typeface="+mn-lt"/>
                <a:sym typeface="Wingdings" pitchFamily="2" charset="2"/>
              </a:rPr>
              <a:t> is not based on the probability p</a:t>
            </a:r>
            <a:r>
              <a:rPr lang="en-US" altLang="en-US" baseline="-25000" dirty="0">
                <a:latin typeface="+mn-lt"/>
                <a:sym typeface="Wingdings" pitchFamily="2" charset="2"/>
              </a:rPr>
              <a:t>0</a:t>
            </a:r>
            <a:r>
              <a:rPr lang="en-US" altLang="en-US" dirty="0">
                <a:latin typeface="+mn-lt"/>
                <a:sym typeface="Wingdings" pitchFamily="2" charset="2"/>
              </a:rPr>
              <a:t> for the null hypothesis, but on the quantity</a:t>
            </a:r>
          </a:p>
        </p:txBody>
      </p:sp>
      <p:pic>
        <p:nvPicPr>
          <p:cNvPr id="2" name="Picture 1">
            <a:extLst>
              <a:ext uri="{FF2B5EF4-FFF2-40B4-BE49-F238E27FC236}">
                <a16:creationId xmlns:a16="http://schemas.microsoft.com/office/drawing/2014/main" id="{BC87667B-54F5-3F47-962A-0244D965AF7E}"/>
              </a:ext>
            </a:extLst>
          </p:cNvPr>
          <p:cNvPicPr>
            <a:picLocks noChangeAspect="1"/>
          </p:cNvPicPr>
          <p:nvPr/>
        </p:nvPicPr>
        <p:blipFill>
          <a:blip r:embed="rId4"/>
          <a:stretch>
            <a:fillRect/>
          </a:stretch>
        </p:blipFill>
        <p:spPr>
          <a:xfrm>
            <a:off x="866691" y="1957363"/>
            <a:ext cx="1876124" cy="684531"/>
          </a:xfrm>
          <a:prstGeom prst="rect">
            <a:avLst/>
          </a:prstGeom>
        </p:spPr>
      </p:pic>
      <p:sp>
        <p:nvSpPr>
          <p:cNvPr id="8" name="Text Box 4">
            <a:extLst>
              <a:ext uri="{FF2B5EF4-FFF2-40B4-BE49-F238E27FC236}">
                <a16:creationId xmlns:a16="http://schemas.microsoft.com/office/drawing/2014/main" id="{3C8EC8BE-16A2-A24B-A316-01F4E84F3071}"/>
              </a:ext>
            </a:extLst>
          </p:cNvPr>
          <p:cNvSpPr txBox="1">
            <a:spLocks noChangeArrowheads="1"/>
          </p:cNvSpPr>
          <p:nvPr/>
        </p:nvSpPr>
        <p:spPr bwMode="auto">
          <a:xfrm>
            <a:off x="255739" y="2816422"/>
            <a:ext cx="889249" cy="429348"/>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where</a:t>
            </a:r>
          </a:p>
        </p:txBody>
      </p:sp>
      <p:sp>
        <p:nvSpPr>
          <p:cNvPr id="9" name="Text Box 4">
            <a:extLst>
              <a:ext uri="{FF2B5EF4-FFF2-40B4-BE49-F238E27FC236}">
                <a16:creationId xmlns:a16="http://schemas.microsoft.com/office/drawing/2014/main" id="{E98C47A6-3784-D24C-B4E1-7D50130F3EBF}"/>
              </a:ext>
            </a:extLst>
          </p:cNvPr>
          <p:cNvSpPr txBox="1">
            <a:spLocks noChangeArrowheads="1"/>
          </p:cNvSpPr>
          <p:nvPr/>
        </p:nvSpPr>
        <p:spPr bwMode="auto">
          <a:xfrm>
            <a:off x="266559" y="4365115"/>
            <a:ext cx="8622996" cy="223266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motivation for using the quantity </a:t>
            </a:r>
            <a:r>
              <a:rPr lang="en-US" altLang="en-US" i="1" dirty="0">
                <a:latin typeface="+mn-lt"/>
                <a:cs typeface="Times New Roman" panose="02020603050405020304" pitchFamily="18" charset="0"/>
                <a:sym typeface="Wingdings" pitchFamily="2" charset="2"/>
              </a:rPr>
              <a:t>CL</a:t>
            </a:r>
            <a:r>
              <a:rPr lang="en-US" altLang="en-US" i="1" baseline="-25000" dirty="0">
                <a:latin typeface="+mn-lt"/>
                <a:cs typeface="Times New Roman" panose="02020603050405020304" pitchFamily="18" charset="0"/>
                <a:sym typeface="Wingdings" pitchFamily="2" charset="2"/>
              </a:rPr>
              <a:t>s</a:t>
            </a:r>
            <a:r>
              <a:rPr lang="en-US" altLang="en-US" dirty="0">
                <a:latin typeface="+mn-lt"/>
                <a:sym typeface="Wingdings" pitchFamily="2" charset="2"/>
              </a:rPr>
              <a:t> for the decision rule is not to use downward fluctuations of the background as evidence against the signal.</a:t>
            </a:r>
          </a:p>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signal is excluded at “95% confidence level” if </a:t>
            </a:r>
            <a:r>
              <a:rPr lang="en-US" altLang="en-US" i="1" dirty="0">
                <a:latin typeface="Times New Roman" panose="02020603050405020304" pitchFamily="18" charset="0"/>
                <a:cs typeface="Times New Roman" panose="02020603050405020304" pitchFamily="18" charset="0"/>
                <a:sym typeface="Wingdings" pitchFamily="2" charset="2"/>
              </a:rPr>
              <a:t>CL</a:t>
            </a:r>
            <a:r>
              <a:rPr lang="en-US" altLang="en-US" i="1" baseline="-25000" dirty="0">
                <a:latin typeface="Times New Roman" panose="02020603050405020304" pitchFamily="18" charset="0"/>
                <a:cs typeface="Times New Roman" panose="02020603050405020304" pitchFamily="18" charset="0"/>
                <a:sym typeface="Wingdings" pitchFamily="2" charset="2"/>
              </a:rPr>
              <a:t>s</a:t>
            </a:r>
            <a:r>
              <a:rPr lang="en-US" altLang="en-US" dirty="0">
                <a:latin typeface="+mn-lt"/>
                <a:sym typeface="Wingdings" pitchFamily="2" charset="2"/>
              </a:rPr>
              <a:t> &lt; 0.05,</a:t>
            </a:r>
          </a:p>
          <a:p>
            <a:pPr eaLnBrk="1" hangingPunct="1">
              <a:lnSpc>
                <a:spcPct val="93000"/>
              </a:lnSpc>
              <a:buClr>
                <a:srgbClr val="000000"/>
              </a:buClr>
              <a:buSzPct val="85000"/>
            </a:pPr>
            <a:r>
              <a:rPr lang="en-US" altLang="en-US" dirty="0">
                <a:latin typeface="+mn-lt"/>
                <a:sym typeface="Wingdings" pitchFamily="2" charset="2"/>
              </a:rPr>
              <a:t>which means that the probability for erroneously excluding a signal that does exist is 5%.</a:t>
            </a:r>
          </a:p>
        </p:txBody>
      </p:sp>
      <p:sp>
        <p:nvSpPr>
          <p:cNvPr id="11" name="Text Box 4">
            <a:extLst>
              <a:ext uri="{FF2B5EF4-FFF2-40B4-BE49-F238E27FC236}">
                <a16:creationId xmlns:a16="http://schemas.microsoft.com/office/drawing/2014/main" id="{7349AF56-6CED-2E42-ABAB-6538B30F6CBD}"/>
              </a:ext>
            </a:extLst>
          </p:cNvPr>
          <p:cNvSpPr txBox="1">
            <a:spLocks noChangeArrowheads="1"/>
          </p:cNvSpPr>
          <p:nvPr/>
        </p:nvSpPr>
        <p:spPr bwMode="auto">
          <a:xfrm>
            <a:off x="3938519" y="3656574"/>
            <a:ext cx="889249" cy="429348"/>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and</a:t>
            </a:r>
          </a:p>
        </p:txBody>
      </p:sp>
      <p:sp>
        <p:nvSpPr>
          <p:cNvPr id="6" name="Rectangle 5">
            <a:extLst>
              <a:ext uri="{FF2B5EF4-FFF2-40B4-BE49-F238E27FC236}">
                <a16:creationId xmlns:a16="http://schemas.microsoft.com/office/drawing/2014/main" id="{17C5D9E0-32C6-0C47-B337-808453D37A10}"/>
              </a:ext>
            </a:extLst>
          </p:cNvPr>
          <p:cNvSpPr/>
          <p:nvPr/>
        </p:nvSpPr>
        <p:spPr>
          <a:xfrm>
            <a:off x="4135879" y="2789742"/>
            <a:ext cx="5008121" cy="646331"/>
          </a:xfrm>
          <a:prstGeom prst="rect">
            <a:avLst/>
          </a:prstGeom>
        </p:spPr>
        <p:txBody>
          <a:bodyPr wrap="square">
            <a:spAutoFit/>
          </a:bodyPr>
          <a:lstStyle/>
          <a:p>
            <a:r>
              <a:rPr lang="en-US" altLang="en-US" i="1" dirty="0">
                <a:solidFill>
                  <a:srgbClr val="FF0000"/>
                </a:solidFill>
                <a:latin typeface="Times New Roman" panose="02020603050405020304" pitchFamily="18" charset="0"/>
                <a:cs typeface="Times New Roman" panose="02020603050405020304" pitchFamily="18" charset="0"/>
                <a:sym typeface="Wingdings" pitchFamily="2" charset="2"/>
              </a:rPr>
              <a:t>f</a:t>
            </a:r>
            <a:r>
              <a:rPr lang="en-US" altLang="en-US" i="1" baseline="-25000" dirty="0">
                <a:solidFill>
                  <a:srgbClr val="FF0000"/>
                </a:solidFill>
                <a:latin typeface="Times New Roman" panose="02020603050405020304" pitchFamily="18" charset="0"/>
                <a:cs typeface="Times New Roman" panose="02020603050405020304" pitchFamily="18" charset="0"/>
                <a:sym typeface="Wingdings" pitchFamily="2" charset="2"/>
              </a:rPr>
              <a:t>1</a:t>
            </a:r>
            <a:r>
              <a:rPr lang="en-US" altLang="en-US" i="1" dirty="0">
                <a:solidFill>
                  <a:srgbClr val="FF0000"/>
                </a:solidFill>
                <a:latin typeface="Times New Roman" panose="02020603050405020304" pitchFamily="18" charset="0"/>
                <a:cs typeface="Times New Roman" panose="02020603050405020304" pitchFamily="18" charset="0"/>
                <a:sym typeface="Wingdings" pitchFamily="2" charset="2"/>
              </a:rPr>
              <a:t>(</a:t>
            </a:r>
            <a:r>
              <a:rPr lang="en-US" altLang="en-US" i="1" dirty="0" err="1">
                <a:solidFill>
                  <a:srgbClr val="FF0000"/>
                </a:solidFill>
                <a:latin typeface="Times New Roman" panose="02020603050405020304" pitchFamily="18" charset="0"/>
                <a:cs typeface="Times New Roman" panose="02020603050405020304" pitchFamily="18" charset="0"/>
                <a:sym typeface="Wingdings" pitchFamily="2" charset="2"/>
              </a:rPr>
              <a:t>q</a:t>
            </a:r>
            <a:r>
              <a:rPr lang="en-US" altLang="en-US" i="1" baseline="-25000" dirty="0" err="1">
                <a:solidFill>
                  <a:srgbClr val="FF0000"/>
                </a:solidFill>
                <a:latin typeface="Times New Roman" panose="02020603050405020304" pitchFamily="18" charset="0"/>
                <a:cs typeface="Times New Roman" panose="02020603050405020304" pitchFamily="18" charset="0"/>
                <a:sym typeface="Wingdings" pitchFamily="2" charset="2"/>
              </a:rPr>
              <a:t>r</a:t>
            </a:r>
            <a:r>
              <a:rPr lang="en-US" altLang="en-US" sz="1200" i="1" dirty="0">
                <a:solidFill>
                  <a:srgbClr val="FF0000"/>
                </a:solidFill>
                <a:latin typeface="Times New Roman" panose="02020603050405020304" pitchFamily="18" charset="0"/>
                <a:cs typeface="Times New Roman" panose="02020603050405020304" pitchFamily="18" charset="0"/>
                <a:sym typeface="Wingdings" pitchFamily="2" charset="2"/>
              </a:rPr>
              <a:t> </a:t>
            </a:r>
            <a:r>
              <a:rPr lang="en-US" altLang="en-US" i="1" dirty="0">
                <a:solidFill>
                  <a:srgbClr val="FF0000"/>
                </a:solidFill>
                <a:latin typeface="Times New Roman" panose="02020603050405020304" pitchFamily="18" charset="0"/>
                <a:cs typeface="Times New Roman" panose="02020603050405020304" pitchFamily="18" charset="0"/>
                <a:sym typeface="Wingdings" pitchFamily="2" charset="2"/>
              </a:rPr>
              <a:t>) </a:t>
            </a:r>
            <a:r>
              <a:rPr lang="en-US" altLang="en-US" dirty="0">
                <a:solidFill>
                  <a:srgbClr val="FF0000"/>
                </a:solidFill>
                <a:sym typeface="Wingdings" pitchFamily="2" charset="2"/>
              </a:rPr>
              <a:t>denotes the sampling distribution computed for the case that the alternate hypothesis H</a:t>
            </a:r>
            <a:r>
              <a:rPr lang="en-US" altLang="en-US" baseline="-25000" dirty="0">
                <a:solidFill>
                  <a:srgbClr val="FF0000"/>
                </a:solidFill>
                <a:sym typeface="Wingdings" pitchFamily="2" charset="2"/>
              </a:rPr>
              <a:t>1</a:t>
            </a:r>
            <a:r>
              <a:rPr lang="en-US" altLang="en-US" dirty="0">
                <a:solidFill>
                  <a:srgbClr val="FF0000"/>
                </a:solidFill>
                <a:sym typeface="Wingdings" pitchFamily="2" charset="2"/>
              </a:rPr>
              <a:t> is true </a:t>
            </a:r>
            <a:endParaRPr lang="en-US" dirty="0">
              <a:solidFill>
                <a:srgbClr val="FF0000"/>
              </a:solidFill>
            </a:endParaRPr>
          </a:p>
        </p:txBody>
      </p:sp>
      <p:sp>
        <p:nvSpPr>
          <p:cNvPr id="14" name="Rounded Rectangle 13">
            <a:extLst>
              <a:ext uri="{FF2B5EF4-FFF2-40B4-BE49-F238E27FC236}">
                <a16:creationId xmlns:a16="http://schemas.microsoft.com/office/drawing/2014/main" id="{D27F4126-AA33-414B-B981-D416DBB63C21}"/>
              </a:ext>
            </a:extLst>
          </p:cNvPr>
          <p:cNvSpPr/>
          <p:nvPr/>
        </p:nvSpPr>
        <p:spPr>
          <a:xfrm>
            <a:off x="6265628" y="3737978"/>
            <a:ext cx="834887" cy="398347"/>
          </a:xfrm>
          <a:prstGeom prst="round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3" name="Picture 12">
            <a:extLst>
              <a:ext uri="{FF2B5EF4-FFF2-40B4-BE49-F238E27FC236}">
                <a16:creationId xmlns:a16="http://schemas.microsoft.com/office/drawing/2014/main" id="{29FDFB48-7B1C-2940-98BB-62E8D496D6CD}"/>
              </a:ext>
            </a:extLst>
          </p:cNvPr>
          <p:cNvPicPr>
            <a:picLocks noChangeAspect="1"/>
          </p:cNvPicPr>
          <p:nvPr/>
        </p:nvPicPr>
        <p:blipFill>
          <a:blip r:embed="rId5"/>
          <a:stretch>
            <a:fillRect/>
          </a:stretch>
        </p:blipFill>
        <p:spPr>
          <a:xfrm>
            <a:off x="4745033" y="3602228"/>
            <a:ext cx="2778296" cy="749570"/>
          </a:xfrm>
          <a:prstGeom prst="rect">
            <a:avLst/>
          </a:prstGeom>
        </p:spPr>
      </p:pic>
      <p:pic>
        <p:nvPicPr>
          <p:cNvPr id="15" name="Picture 14">
            <a:extLst>
              <a:ext uri="{FF2B5EF4-FFF2-40B4-BE49-F238E27FC236}">
                <a16:creationId xmlns:a16="http://schemas.microsoft.com/office/drawing/2014/main" id="{90609C5B-F5F7-BD46-8356-801E8C818025}"/>
              </a:ext>
            </a:extLst>
          </p:cNvPr>
          <p:cNvPicPr>
            <a:picLocks noChangeAspect="1"/>
          </p:cNvPicPr>
          <p:nvPr/>
        </p:nvPicPr>
        <p:blipFill>
          <a:blip r:embed="rId6"/>
          <a:stretch>
            <a:fillRect/>
          </a:stretch>
        </p:blipFill>
        <p:spPr>
          <a:xfrm>
            <a:off x="610058" y="3562367"/>
            <a:ext cx="3063460" cy="749570"/>
          </a:xfrm>
          <a:prstGeom prst="rect">
            <a:avLst/>
          </a:prstGeom>
        </p:spPr>
      </p:pic>
      <p:cxnSp>
        <p:nvCxnSpPr>
          <p:cNvPr id="19" name="Straight Connector 18">
            <a:extLst>
              <a:ext uri="{FF2B5EF4-FFF2-40B4-BE49-F238E27FC236}">
                <a16:creationId xmlns:a16="http://schemas.microsoft.com/office/drawing/2014/main" id="{2288AA23-4C85-EA46-B8D1-20F34B15628E}"/>
              </a:ext>
            </a:extLst>
          </p:cNvPr>
          <p:cNvCxnSpPr>
            <a:cxnSpLocks/>
          </p:cNvCxnSpPr>
          <p:nvPr/>
        </p:nvCxnSpPr>
        <p:spPr>
          <a:xfrm>
            <a:off x="6695598" y="3359633"/>
            <a:ext cx="1" cy="37039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98848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Computation of Exclusion Limit</a:t>
            </a:r>
            <a:endParaRPr lang="en-GB" altLang="en-US" sz="3200" b="1" dirty="0"/>
          </a:p>
        </p:txBody>
      </p:sp>
      <p:sp>
        <p:nvSpPr>
          <p:cNvPr id="7" name="Rectangle 16">
            <a:extLst>
              <a:ext uri="{FF2B5EF4-FFF2-40B4-BE49-F238E27FC236}">
                <a16:creationId xmlns:a16="http://schemas.microsoft.com/office/drawing/2014/main" id="{DE28D72E-0E3A-E849-BB4B-76CBCC770D2F}"/>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18</a:t>
            </a:fld>
            <a:endParaRPr lang="en-US" altLang="en-US" sz="1200" dirty="0">
              <a:solidFill>
                <a:srgbClr val="595959"/>
              </a:solidFill>
              <a:cs typeface="Arial" panose="020B0604020202020204" pitchFamily="34" charset="0"/>
            </a:endParaRPr>
          </a:p>
        </p:txBody>
      </p:sp>
      <p:pic>
        <p:nvPicPr>
          <p:cNvPr id="8" name="Picture 7">
            <a:extLst>
              <a:ext uri="{FF2B5EF4-FFF2-40B4-BE49-F238E27FC236}">
                <a16:creationId xmlns:a16="http://schemas.microsoft.com/office/drawing/2014/main" id="{1706022F-8C74-3747-B01C-88DAD6D9EA9C}"/>
              </a:ext>
            </a:extLst>
          </p:cNvPr>
          <p:cNvPicPr>
            <a:picLocks noChangeAspect="1"/>
          </p:cNvPicPr>
          <p:nvPr/>
        </p:nvPicPr>
        <p:blipFill>
          <a:blip r:embed="rId3"/>
          <a:stretch>
            <a:fillRect/>
          </a:stretch>
        </p:blipFill>
        <p:spPr>
          <a:xfrm>
            <a:off x="-145348" y="6340839"/>
            <a:ext cx="621869" cy="621869"/>
          </a:xfrm>
          <a:prstGeom prst="rect">
            <a:avLst/>
          </a:prstGeom>
        </p:spPr>
      </p:pic>
      <p:pic>
        <p:nvPicPr>
          <p:cNvPr id="2" name="Picture 1">
            <a:extLst>
              <a:ext uri="{FF2B5EF4-FFF2-40B4-BE49-F238E27FC236}">
                <a16:creationId xmlns:a16="http://schemas.microsoft.com/office/drawing/2014/main" id="{DF558450-6063-4A4B-96BE-DD533FBC8753}"/>
              </a:ext>
            </a:extLst>
          </p:cNvPr>
          <p:cNvPicPr>
            <a:picLocks noChangeAspect="1"/>
          </p:cNvPicPr>
          <p:nvPr/>
        </p:nvPicPr>
        <p:blipFill>
          <a:blip r:embed="rId4"/>
          <a:stretch>
            <a:fillRect/>
          </a:stretch>
        </p:blipFill>
        <p:spPr>
          <a:xfrm>
            <a:off x="1209149" y="1266084"/>
            <a:ext cx="6463859" cy="4119936"/>
          </a:xfrm>
          <a:prstGeom prst="rect">
            <a:avLst/>
          </a:prstGeom>
        </p:spPr>
      </p:pic>
      <p:sp>
        <p:nvSpPr>
          <p:cNvPr id="9" name="Text Box 4">
            <a:extLst>
              <a:ext uri="{FF2B5EF4-FFF2-40B4-BE49-F238E27FC236}">
                <a16:creationId xmlns:a16="http://schemas.microsoft.com/office/drawing/2014/main" id="{0F77507E-0AC9-FE44-B660-063A62167D9F}"/>
              </a:ext>
            </a:extLst>
          </p:cNvPr>
          <p:cNvSpPr txBox="1">
            <a:spLocks noChangeArrowheads="1"/>
          </p:cNvSpPr>
          <p:nvPr/>
        </p:nvSpPr>
        <p:spPr bwMode="auto">
          <a:xfrm>
            <a:off x="266559" y="692267"/>
            <a:ext cx="2778791" cy="429348"/>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b="1" dirty="0">
              <a:latin typeface="+mn-lt"/>
              <a:sym typeface="Wingdings" pitchFamily="2" charset="2"/>
            </a:endParaRPr>
          </a:p>
          <a:p>
            <a:pPr eaLnBrk="1" hangingPunct="1">
              <a:lnSpc>
                <a:spcPct val="93000"/>
              </a:lnSpc>
              <a:buClr>
                <a:srgbClr val="000000"/>
              </a:buClr>
              <a:buSzPct val="85000"/>
            </a:pPr>
            <a:r>
              <a:rPr lang="en-US" altLang="en-US" b="1" dirty="0">
                <a:latin typeface="+mn-lt"/>
                <a:sym typeface="Wingdings" pitchFamily="2" charset="2"/>
              </a:rPr>
              <a:t>Sampling distribution</a:t>
            </a:r>
          </a:p>
        </p:txBody>
      </p:sp>
      <p:sp>
        <p:nvSpPr>
          <p:cNvPr id="11" name="Rectangle 10">
            <a:extLst>
              <a:ext uri="{FF2B5EF4-FFF2-40B4-BE49-F238E27FC236}">
                <a16:creationId xmlns:a16="http://schemas.microsoft.com/office/drawing/2014/main" id="{6BBF6460-93C7-0D46-A148-53435BC1E7DD}"/>
              </a:ext>
            </a:extLst>
          </p:cNvPr>
          <p:cNvSpPr/>
          <p:nvPr/>
        </p:nvSpPr>
        <p:spPr>
          <a:xfrm>
            <a:off x="6082747" y="1424302"/>
            <a:ext cx="1343771" cy="929284"/>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Box 4">
            <a:extLst>
              <a:ext uri="{FF2B5EF4-FFF2-40B4-BE49-F238E27FC236}">
                <a16:creationId xmlns:a16="http://schemas.microsoft.com/office/drawing/2014/main" id="{1FE4E2FD-A390-D344-8A04-688D74F92B60}"/>
              </a:ext>
            </a:extLst>
          </p:cNvPr>
          <p:cNvSpPr txBox="1">
            <a:spLocks noChangeArrowheads="1"/>
          </p:cNvSpPr>
          <p:nvPr/>
        </p:nvSpPr>
        <p:spPr bwMode="auto">
          <a:xfrm>
            <a:off x="6106600" y="1430426"/>
            <a:ext cx="755374" cy="34349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r>
              <a:rPr lang="en-US" altLang="en-US" dirty="0">
                <a:solidFill>
                  <a:srgbClr val="003DFF"/>
                </a:solidFill>
                <a:cs typeface="Arial" panose="020B0604020202020204" pitchFamily="34" charset="0"/>
                <a:sym typeface="Wingdings" pitchFamily="2" charset="2"/>
              </a:rPr>
              <a:t>f</a:t>
            </a:r>
            <a:r>
              <a:rPr lang="en-US" altLang="en-US" baseline="-25000" dirty="0">
                <a:solidFill>
                  <a:srgbClr val="003DFF"/>
                </a:solidFill>
                <a:cs typeface="Arial" panose="020B0604020202020204" pitchFamily="34" charset="0"/>
                <a:sym typeface="Wingdings" pitchFamily="2" charset="2"/>
              </a:rPr>
              <a:t>0</a:t>
            </a:r>
            <a:r>
              <a:rPr lang="en-US" altLang="en-US" dirty="0">
                <a:solidFill>
                  <a:srgbClr val="003DFF"/>
                </a:solidFill>
                <a:cs typeface="Arial" panose="020B0604020202020204" pitchFamily="34" charset="0"/>
                <a:sym typeface="Wingdings" pitchFamily="2" charset="2"/>
              </a:rPr>
              <a:t>(</a:t>
            </a:r>
            <a:r>
              <a:rPr lang="en-US" altLang="en-US" dirty="0" err="1">
                <a:solidFill>
                  <a:srgbClr val="003DFF"/>
                </a:solidFill>
                <a:cs typeface="Arial" panose="020B0604020202020204" pitchFamily="34" charset="0"/>
                <a:sym typeface="Wingdings" pitchFamily="2" charset="2"/>
              </a:rPr>
              <a:t>q</a:t>
            </a:r>
            <a:r>
              <a:rPr lang="en-US" altLang="en-US" baseline="-25000" dirty="0" err="1">
                <a:solidFill>
                  <a:srgbClr val="003DFF"/>
                </a:solidFill>
                <a:cs typeface="Arial" panose="020B0604020202020204" pitchFamily="34" charset="0"/>
                <a:sym typeface="Wingdings" pitchFamily="2" charset="2"/>
              </a:rPr>
              <a:t>r</a:t>
            </a:r>
            <a:r>
              <a:rPr lang="en-US" altLang="en-US" dirty="0">
                <a:solidFill>
                  <a:srgbClr val="003DFF"/>
                </a:solidFill>
                <a:cs typeface="Arial" panose="020B0604020202020204" pitchFamily="34" charset="0"/>
                <a:sym typeface="Wingdings" pitchFamily="2" charset="2"/>
              </a:rPr>
              <a:t>)</a:t>
            </a:r>
            <a:endParaRPr lang="en-US" altLang="en-US" b="1" dirty="0">
              <a:solidFill>
                <a:srgbClr val="003DFF"/>
              </a:solidFill>
              <a:cs typeface="Arial" panose="020B0604020202020204" pitchFamily="34" charset="0"/>
              <a:sym typeface="Wingdings" pitchFamily="2" charset="2"/>
            </a:endParaRPr>
          </a:p>
        </p:txBody>
      </p:sp>
      <p:sp>
        <p:nvSpPr>
          <p:cNvPr id="13" name="Text Box 4">
            <a:extLst>
              <a:ext uri="{FF2B5EF4-FFF2-40B4-BE49-F238E27FC236}">
                <a16:creationId xmlns:a16="http://schemas.microsoft.com/office/drawing/2014/main" id="{CB4EE343-DD06-7246-8B32-228B4576BB8D}"/>
              </a:ext>
            </a:extLst>
          </p:cNvPr>
          <p:cNvSpPr txBox="1">
            <a:spLocks noChangeArrowheads="1"/>
          </p:cNvSpPr>
          <p:nvPr/>
        </p:nvSpPr>
        <p:spPr bwMode="auto">
          <a:xfrm>
            <a:off x="6106600" y="1862671"/>
            <a:ext cx="755374" cy="34349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r>
              <a:rPr lang="en-US" altLang="en-US" dirty="0">
                <a:solidFill>
                  <a:srgbClr val="FF0000"/>
                </a:solidFill>
                <a:cs typeface="Arial" panose="020B0604020202020204" pitchFamily="34" charset="0"/>
                <a:sym typeface="Wingdings" pitchFamily="2" charset="2"/>
              </a:rPr>
              <a:t>f</a:t>
            </a:r>
            <a:r>
              <a:rPr lang="en-US" altLang="en-US" baseline="-25000" dirty="0">
                <a:solidFill>
                  <a:srgbClr val="FF0000"/>
                </a:solidFill>
                <a:cs typeface="Arial" panose="020B0604020202020204" pitchFamily="34" charset="0"/>
                <a:sym typeface="Wingdings" pitchFamily="2" charset="2"/>
              </a:rPr>
              <a:t>1</a:t>
            </a:r>
            <a:r>
              <a:rPr lang="en-US" altLang="en-US" dirty="0">
                <a:solidFill>
                  <a:srgbClr val="FF0000"/>
                </a:solidFill>
                <a:cs typeface="Arial" panose="020B0604020202020204" pitchFamily="34" charset="0"/>
                <a:sym typeface="Wingdings" pitchFamily="2" charset="2"/>
              </a:rPr>
              <a:t>(</a:t>
            </a:r>
            <a:r>
              <a:rPr lang="en-US" altLang="en-US" dirty="0" err="1">
                <a:solidFill>
                  <a:srgbClr val="FF0000"/>
                </a:solidFill>
                <a:cs typeface="Arial" panose="020B0604020202020204" pitchFamily="34" charset="0"/>
                <a:sym typeface="Wingdings" pitchFamily="2" charset="2"/>
              </a:rPr>
              <a:t>q</a:t>
            </a:r>
            <a:r>
              <a:rPr lang="en-US" altLang="en-US" baseline="-25000" dirty="0" err="1">
                <a:solidFill>
                  <a:srgbClr val="FF0000"/>
                </a:solidFill>
                <a:cs typeface="Arial" panose="020B0604020202020204" pitchFamily="34" charset="0"/>
                <a:sym typeface="Wingdings" pitchFamily="2" charset="2"/>
              </a:rPr>
              <a:t>r</a:t>
            </a:r>
            <a:r>
              <a:rPr lang="en-US" altLang="en-US" dirty="0">
                <a:solidFill>
                  <a:srgbClr val="FF0000"/>
                </a:solidFill>
                <a:cs typeface="Arial" panose="020B0604020202020204" pitchFamily="34" charset="0"/>
                <a:sym typeface="Wingdings" pitchFamily="2" charset="2"/>
              </a:rPr>
              <a:t>)</a:t>
            </a:r>
            <a:endParaRPr lang="en-US" altLang="en-US" b="1" dirty="0">
              <a:solidFill>
                <a:srgbClr val="FF0000"/>
              </a:solidFill>
              <a:cs typeface="Arial" panose="020B0604020202020204" pitchFamily="34" charset="0"/>
              <a:sym typeface="Wingdings" pitchFamily="2" charset="2"/>
            </a:endParaRPr>
          </a:p>
        </p:txBody>
      </p:sp>
      <p:sp>
        <p:nvSpPr>
          <p:cNvPr id="14" name="Rectangle 13">
            <a:extLst>
              <a:ext uri="{FF2B5EF4-FFF2-40B4-BE49-F238E27FC236}">
                <a16:creationId xmlns:a16="http://schemas.microsoft.com/office/drawing/2014/main" id="{BAB82F06-539F-5042-96DA-E6ACC067D45C}"/>
              </a:ext>
            </a:extLst>
          </p:cNvPr>
          <p:cNvSpPr/>
          <p:nvPr/>
        </p:nvSpPr>
        <p:spPr>
          <a:xfrm>
            <a:off x="7113103" y="4906568"/>
            <a:ext cx="642731" cy="53338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4AF1AC6-C3DB-1941-AD03-1E2E361AA42E}"/>
              </a:ext>
            </a:extLst>
          </p:cNvPr>
          <p:cNvSpPr/>
          <p:nvPr/>
        </p:nvSpPr>
        <p:spPr>
          <a:xfrm>
            <a:off x="346075" y="6223036"/>
            <a:ext cx="6372970" cy="369332"/>
          </a:xfrm>
          <a:prstGeom prst="rect">
            <a:avLst/>
          </a:prstGeom>
        </p:spPr>
        <p:txBody>
          <a:bodyPr wrap="square">
            <a:spAutoFit/>
          </a:bodyPr>
          <a:lstStyle/>
          <a:p>
            <a:r>
              <a:rPr lang="en-US" dirty="0">
                <a:solidFill>
                  <a:srgbClr val="008BFF"/>
                </a:solidFill>
              </a:rPr>
              <a:t>https://</a:t>
            </a:r>
            <a:r>
              <a:rPr lang="en-US" dirty="0" err="1">
                <a:solidFill>
                  <a:srgbClr val="008BFF"/>
                </a:solidFill>
              </a:rPr>
              <a:t>cds.cern.ch</a:t>
            </a:r>
            <a:r>
              <a:rPr lang="en-US" dirty="0">
                <a:solidFill>
                  <a:srgbClr val="008BFF"/>
                </a:solidFill>
              </a:rPr>
              <a:t>/record/1379837/files/NOTE2011_005.pdf</a:t>
            </a:r>
          </a:p>
        </p:txBody>
      </p:sp>
      <p:sp>
        <p:nvSpPr>
          <p:cNvPr id="16" name="Text Box 4">
            <a:extLst>
              <a:ext uri="{FF2B5EF4-FFF2-40B4-BE49-F238E27FC236}">
                <a16:creationId xmlns:a16="http://schemas.microsoft.com/office/drawing/2014/main" id="{E3BE0D7C-AFDE-4B49-A17B-D1D30B86C270}"/>
              </a:ext>
            </a:extLst>
          </p:cNvPr>
          <p:cNvSpPr txBox="1">
            <a:spLocks noChangeArrowheads="1"/>
          </p:cNvSpPr>
          <p:nvPr/>
        </p:nvSpPr>
        <p:spPr bwMode="auto">
          <a:xfrm>
            <a:off x="7179477" y="4906568"/>
            <a:ext cx="755374" cy="34349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r>
              <a:rPr lang="en-US" altLang="en-US" b="1" dirty="0" err="1">
                <a:cs typeface="Arial" panose="020B0604020202020204" pitchFamily="34" charset="0"/>
                <a:sym typeface="Wingdings" pitchFamily="2" charset="2"/>
              </a:rPr>
              <a:t>q</a:t>
            </a:r>
            <a:r>
              <a:rPr lang="en-US" altLang="en-US" b="1" baseline="-25000" dirty="0" err="1">
                <a:cs typeface="Arial" panose="020B0604020202020204" pitchFamily="34" charset="0"/>
                <a:sym typeface="Wingdings" pitchFamily="2" charset="2"/>
              </a:rPr>
              <a:t>r</a:t>
            </a:r>
            <a:endParaRPr lang="en-US" altLang="en-US" b="1" dirty="0">
              <a:cs typeface="Arial" panose="020B0604020202020204" pitchFamily="34" charset="0"/>
              <a:sym typeface="Wingdings" pitchFamily="2" charset="2"/>
            </a:endParaRPr>
          </a:p>
        </p:txBody>
      </p:sp>
      <p:cxnSp>
        <p:nvCxnSpPr>
          <p:cNvPr id="4" name="Straight Arrow Connector 3">
            <a:extLst>
              <a:ext uri="{FF2B5EF4-FFF2-40B4-BE49-F238E27FC236}">
                <a16:creationId xmlns:a16="http://schemas.microsoft.com/office/drawing/2014/main" id="{1D657C94-AF9D-3343-8B15-F6FA3E750B0C}"/>
              </a:ext>
            </a:extLst>
          </p:cNvPr>
          <p:cNvCxnSpPr/>
          <p:nvPr/>
        </p:nvCxnSpPr>
        <p:spPr>
          <a:xfrm>
            <a:off x="3713259" y="4182386"/>
            <a:ext cx="779228" cy="0"/>
          </a:xfrm>
          <a:prstGeom prst="straightConnector1">
            <a:avLst/>
          </a:prstGeom>
          <a:ln w="476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4A16102-A7BE-6F49-8E18-B3AEB6A0ECF9}"/>
              </a:ext>
            </a:extLst>
          </p:cNvPr>
          <p:cNvCxnSpPr/>
          <p:nvPr/>
        </p:nvCxnSpPr>
        <p:spPr>
          <a:xfrm>
            <a:off x="3713259" y="3324970"/>
            <a:ext cx="779228" cy="0"/>
          </a:xfrm>
          <a:prstGeom prst="straightConnector1">
            <a:avLst/>
          </a:prstGeom>
          <a:ln w="47625">
            <a:solidFill>
              <a:srgbClr val="003DFF"/>
            </a:solidFill>
            <a:tailEnd type="triangle"/>
          </a:ln>
        </p:spPr>
        <p:style>
          <a:lnRef idx="1">
            <a:schemeClr val="accent1"/>
          </a:lnRef>
          <a:fillRef idx="0">
            <a:schemeClr val="accent1"/>
          </a:fillRef>
          <a:effectRef idx="0">
            <a:schemeClr val="accent1"/>
          </a:effectRef>
          <a:fontRef idx="minor">
            <a:schemeClr val="tx1"/>
          </a:fontRef>
        </p:style>
      </p:cxnSp>
      <p:sp>
        <p:nvSpPr>
          <p:cNvPr id="19" name="Text Box 4">
            <a:extLst>
              <a:ext uri="{FF2B5EF4-FFF2-40B4-BE49-F238E27FC236}">
                <a16:creationId xmlns:a16="http://schemas.microsoft.com/office/drawing/2014/main" id="{B8206A3E-8A92-934D-AC1C-8D3BCA47E0BA}"/>
              </a:ext>
            </a:extLst>
          </p:cNvPr>
          <p:cNvSpPr txBox="1">
            <a:spLocks noChangeArrowheads="1"/>
          </p:cNvSpPr>
          <p:nvPr/>
        </p:nvSpPr>
        <p:spPr bwMode="auto">
          <a:xfrm>
            <a:off x="4567237" y="3157088"/>
            <a:ext cx="1296061" cy="34349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r>
              <a:rPr lang="en-US" altLang="en-US" i="1" dirty="0" err="1">
                <a:solidFill>
                  <a:srgbClr val="003DFF"/>
                </a:solidFill>
                <a:latin typeface="Times New Roman" panose="02020603050405020304" pitchFamily="18" charset="0"/>
                <a:cs typeface="Times New Roman" panose="02020603050405020304" pitchFamily="18" charset="0"/>
                <a:sym typeface="Wingdings" pitchFamily="2" charset="2"/>
              </a:rPr>
              <a:t>CL</a:t>
            </a:r>
            <a:r>
              <a:rPr lang="en-US" altLang="en-US" i="1" baseline="-25000" dirty="0" err="1">
                <a:solidFill>
                  <a:srgbClr val="003DFF"/>
                </a:solidFill>
                <a:latin typeface="Times New Roman" panose="02020603050405020304" pitchFamily="18" charset="0"/>
                <a:cs typeface="Times New Roman" panose="02020603050405020304" pitchFamily="18" charset="0"/>
                <a:sym typeface="Wingdings" pitchFamily="2" charset="2"/>
              </a:rPr>
              <a:t>s+b</a:t>
            </a:r>
            <a:endParaRPr lang="en-US" altLang="en-US" b="1" i="1" baseline="-25000" dirty="0">
              <a:solidFill>
                <a:srgbClr val="003DFF"/>
              </a:solidFill>
              <a:latin typeface="Times New Roman" panose="02020603050405020304" pitchFamily="18" charset="0"/>
              <a:cs typeface="Times New Roman" panose="02020603050405020304" pitchFamily="18" charset="0"/>
              <a:sym typeface="Wingdings" pitchFamily="2" charset="2"/>
            </a:endParaRPr>
          </a:p>
        </p:txBody>
      </p:sp>
      <p:sp>
        <p:nvSpPr>
          <p:cNvPr id="20" name="Text Box 4">
            <a:extLst>
              <a:ext uri="{FF2B5EF4-FFF2-40B4-BE49-F238E27FC236}">
                <a16:creationId xmlns:a16="http://schemas.microsoft.com/office/drawing/2014/main" id="{205F3860-4CA7-464B-AC06-06C829A948E3}"/>
              </a:ext>
            </a:extLst>
          </p:cNvPr>
          <p:cNvSpPr txBox="1">
            <a:spLocks noChangeArrowheads="1"/>
          </p:cNvSpPr>
          <p:nvPr/>
        </p:nvSpPr>
        <p:spPr bwMode="auto">
          <a:xfrm>
            <a:off x="4567237" y="3994104"/>
            <a:ext cx="1296061" cy="34349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r>
              <a:rPr lang="en-US" altLang="en-US" i="1" dirty="0" err="1">
                <a:solidFill>
                  <a:srgbClr val="FF0000"/>
                </a:solidFill>
                <a:latin typeface="Times New Roman" panose="02020603050405020304" pitchFamily="18" charset="0"/>
                <a:cs typeface="Times New Roman" panose="02020603050405020304" pitchFamily="18" charset="0"/>
                <a:sym typeface="Wingdings" pitchFamily="2" charset="2"/>
              </a:rPr>
              <a:t>CL</a:t>
            </a:r>
            <a:r>
              <a:rPr lang="en-US" altLang="en-US" i="1" baseline="-25000" dirty="0" err="1">
                <a:solidFill>
                  <a:srgbClr val="FF0000"/>
                </a:solidFill>
                <a:latin typeface="Times New Roman" panose="02020603050405020304" pitchFamily="18" charset="0"/>
                <a:cs typeface="Times New Roman" panose="02020603050405020304" pitchFamily="18" charset="0"/>
                <a:sym typeface="Wingdings" pitchFamily="2" charset="2"/>
              </a:rPr>
              <a:t>b</a:t>
            </a:r>
            <a:endParaRPr lang="en-US" altLang="en-US" b="1" i="1" baseline="-25000" dirty="0">
              <a:solidFill>
                <a:srgbClr val="FF0000"/>
              </a:solidFill>
              <a:latin typeface="Times New Roman" panose="02020603050405020304" pitchFamily="18" charset="0"/>
              <a:cs typeface="Times New Roman" panose="02020603050405020304" pitchFamily="18" charset="0"/>
              <a:sym typeface="Wingdings" pitchFamily="2" charset="2"/>
            </a:endParaRPr>
          </a:p>
        </p:txBody>
      </p:sp>
      <p:pic>
        <p:nvPicPr>
          <p:cNvPr id="21" name="Picture 20">
            <a:extLst>
              <a:ext uri="{FF2B5EF4-FFF2-40B4-BE49-F238E27FC236}">
                <a16:creationId xmlns:a16="http://schemas.microsoft.com/office/drawing/2014/main" id="{A1A0AC93-78F0-6349-9DE8-5A2D1B3726D7}"/>
              </a:ext>
            </a:extLst>
          </p:cNvPr>
          <p:cNvPicPr>
            <a:picLocks noChangeAspect="1"/>
          </p:cNvPicPr>
          <p:nvPr/>
        </p:nvPicPr>
        <p:blipFill>
          <a:blip r:embed="rId5"/>
          <a:stretch>
            <a:fillRect/>
          </a:stretch>
        </p:blipFill>
        <p:spPr>
          <a:xfrm>
            <a:off x="4551335" y="2382697"/>
            <a:ext cx="519642" cy="396818"/>
          </a:xfrm>
          <a:prstGeom prst="rect">
            <a:avLst/>
          </a:prstGeom>
        </p:spPr>
      </p:pic>
    </p:spTree>
    <p:extLst>
      <p:ext uri="{BB962C8B-B14F-4D97-AF65-F5344CB8AC3E}">
        <p14:creationId xmlns:p14="http://schemas.microsoft.com/office/powerpoint/2010/main" val="15049959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Example for Exclusion Limit</a:t>
            </a:r>
            <a:endParaRPr lang="en-GB" altLang="en-US" sz="3200" b="1" dirty="0"/>
          </a:p>
        </p:txBody>
      </p:sp>
      <p:sp>
        <p:nvSpPr>
          <p:cNvPr id="7" name="Rectangle 16">
            <a:extLst>
              <a:ext uri="{FF2B5EF4-FFF2-40B4-BE49-F238E27FC236}">
                <a16:creationId xmlns:a16="http://schemas.microsoft.com/office/drawing/2014/main" id="{DE28D72E-0E3A-E849-BB4B-76CBCC770D2F}"/>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19</a:t>
            </a:fld>
            <a:endParaRPr lang="en-US" altLang="en-US" sz="1200" dirty="0">
              <a:solidFill>
                <a:srgbClr val="595959"/>
              </a:solidFill>
              <a:cs typeface="Arial" panose="020B0604020202020204" pitchFamily="34" charset="0"/>
            </a:endParaRPr>
          </a:p>
        </p:txBody>
      </p:sp>
      <p:pic>
        <p:nvPicPr>
          <p:cNvPr id="8" name="Picture 7">
            <a:extLst>
              <a:ext uri="{FF2B5EF4-FFF2-40B4-BE49-F238E27FC236}">
                <a16:creationId xmlns:a16="http://schemas.microsoft.com/office/drawing/2014/main" id="{1706022F-8C74-3747-B01C-88DAD6D9EA9C}"/>
              </a:ext>
            </a:extLst>
          </p:cNvPr>
          <p:cNvPicPr>
            <a:picLocks noChangeAspect="1"/>
          </p:cNvPicPr>
          <p:nvPr/>
        </p:nvPicPr>
        <p:blipFill>
          <a:blip r:embed="rId3"/>
          <a:stretch>
            <a:fillRect/>
          </a:stretch>
        </p:blipFill>
        <p:spPr>
          <a:xfrm>
            <a:off x="-145348" y="6340839"/>
            <a:ext cx="621869" cy="621869"/>
          </a:xfrm>
          <a:prstGeom prst="rect">
            <a:avLst/>
          </a:prstGeom>
        </p:spPr>
      </p:pic>
      <p:sp>
        <p:nvSpPr>
          <p:cNvPr id="15" name="Rectangle 14">
            <a:extLst>
              <a:ext uri="{FF2B5EF4-FFF2-40B4-BE49-F238E27FC236}">
                <a16:creationId xmlns:a16="http://schemas.microsoft.com/office/drawing/2014/main" id="{74AF1AC6-C3DB-1941-AD03-1E2E361AA42E}"/>
              </a:ext>
            </a:extLst>
          </p:cNvPr>
          <p:cNvSpPr/>
          <p:nvPr/>
        </p:nvSpPr>
        <p:spPr>
          <a:xfrm>
            <a:off x="346075" y="6223036"/>
            <a:ext cx="6372970" cy="369332"/>
          </a:xfrm>
          <a:prstGeom prst="rect">
            <a:avLst/>
          </a:prstGeom>
        </p:spPr>
        <p:txBody>
          <a:bodyPr wrap="square">
            <a:spAutoFit/>
          </a:bodyPr>
          <a:lstStyle/>
          <a:p>
            <a:r>
              <a:rPr lang="en-US" dirty="0">
                <a:solidFill>
                  <a:srgbClr val="008BFF"/>
                </a:solidFill>
              </a:rPr>
              <a:t>http://</a:t>
            </a:r>
            <a:r>
              <a:rPr lang="en-US" dirty="0" err="1">
                <a:solidFill>
                  <a:srgbClr val="008BFF"/>
                </a:solidFill>
              </a:rPr>
              <a:t>cds.cern.ch</a:t>
            </a:r>
            <a:r>
              <a:rPr lang="en-US" dirty="0">
                <a:solidFill>
                  <a:srgbClr val="008BFF"/>
                </a:solidFill>
              </a:rPr>
              <a:t>/record/2231507</a:t>
            </a:r>
          </a:p>
        </p:txBody>
      </p:sp>
      <p:pic>
        <p:nvPicPr>
          <p:cNvPr id="5" name="Picture 4">
            <a:extLst>
              <a:ext uri="{FF2B5EF4-FFF2-40B4-BE49-F238E27FC236}">
                <a16:creationId xmlns:a16="http://schemas.microsoft.com/office/drawing/2014/main" id="{36B0BC1F-8D4A-BE42-A434-F2B7D02C5111}"/>
              </a:ext>
            </a:extLst>
          </p:cNvPr>
          <p:cNvPicPr>
            <a:picLocks noChangeAspect="1"/>
          </p:cNvPicPr>
          <p:nvPr/>
        </p:nvPicPr>
        <p:blipFill>
          <a:blip r:embed="rId4"/>
          <a:stretch>
            <a:fillRect/>
          </a:stretch>
        </p:blipFill>
        <p:spPr>
          <a:xfrm rot="5400000">
            <a:off x="2407167" y="1803525"/>
            <a:ext cx="3935950" cy="4102359"/>
          </a:xfrm>
          <a:prstGeom prst="rect">
            <a:avLst/>
          </a:prstGeom>
        </p:spPr>
      </p:pic>
      <p:sp>
        <p:nvSpPr>
          <p:cNvPr id="22" name="Text Box 4">
            <a:extLst>
              <a:ext uri="{FF2B5EF4-FFF2-40B4-BE49-F238E27FC236}">
                <a16:creationId xmlns:a16="http://schemas.microsoft.com/office/drawing/2014/main" id="{6CFA75AF-DA10-5B49-A87C-6DCC0F5B59AF}"/>
              </a:ext>
            </a:extLst>
          </p:cNvPr>
          <p:cNvSpPr txBox="1">
            <a:spLocks noChangeArrowheads="1"/>
          </p:cNvSpPr>
          <p:nvPr/>
        </p:nvSpPr>
        <p:spPr bwMode="auto">
          <a:xfrm>
            <a:off x="177107" y="692267"/>
            <a:ext cx="8797925" cy="1116331"/>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Exclusion limits on theory (“minimal supersymmetric Standard Model”) that predicts the existence of additional Higgs bosons besides the Standard Model Higgs boson of mass 125 GeV discovered at the LHC</a:t>
            </a:r>
          </a:p>
        </p:txBody>
      </p:sp>
    </p:spTree>
    <p:extLst>
      <p:ext uri="{BB962C8B-B14F-4D97-AF65-F5344CB8AC3E}">
        <p14:creationId xmlns:p14="http://schemas.microsoft.com/office/powerpoint/2010/main" val="2057532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4">
            <a:extLst>
              <a:ext uri="{FF2B5EF4-FFF2-40B4-BE49-F238E27FC236}">
                <a16:creationId xmlns:a16="http://schemas.microsoft.com/office/drawing/2014/main" id="{1A840008-3EBE-B74B-8A6C-A649DD04C217}"/>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Outline</a:t>
            </a:r>
            <a:endParaRPr lang="en-GB" altLang="en-US" sz="3200" b="1" dirty="0"/>
          </a:p>
        </p:txBody>
      </p:sp>
      <p:sp>
        <p:nvSpPr>
          <p:cNvPr id="5" name="Text Box 4">
            <a:extLst>
              <a:ext uri="{FF2B5EF4-FFF2-40B4-BE49-F238E27FC236}">
                <a16:creationId xmlns:a16="http://schemas.microsoft.com/office/drawing/2014/main" id="{4CA31C85-3948-5646-AC08-674F25F7BFFD}"/>
              </a:ext>
            </a:extLst>
          </p:cNvPr>
          <p:cNvSpPr txBox="1">
            <a:spLocks noChangeArrowheads="1"/>
          </p:cNvSpPr>
          <p:nvPr/>
        </p:nvSpPr>
        <p:spPr bwMode="auto">
          <a:xfrm>
            <a:off x="477845" y="826403"/>
            <a:ext cx="8442325" cy="5180905"/>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r>
              <a:rPr lang="en-US" altLang="en-US" dirty="0">
                <a:latin typeface="+mn-lt"/>
              </a:rPr>
              <a:t>Introduction</a:t>
            </a:r>
          </a:p>
          <a:p>
            <a:pPr marL="342900" indent="-342900" eaLnBrk="1" hangingPunct="1">
              <a:lnSpc>
                <a:spcPct val="93000"/>
              </a:lnSpc>
              <a:buClr>
                <a:srgbClr val="000000"/>
              </a:buClr>
              <a:buSzPct val="85000"/>
              <a:buFont typeface="Arial" panose="020B0604020202020204" pitchFamily="34" charset="0"/>
              <a:buChar char="•"/>
            </a:pPr>
            <a:endParaRPr lang="en-US" altLang="en-US" sz="200" dirty="0">
              <a:latin typeface="+mn-lt"/>
            </a:endParaRPr>
          </a:p>
          <a:p>
            <a:pPr eaLnBrk="1" hangingPunct="1">
              <a:lnSpc>
                <a:spcPct val="93000"/>
              </a:lnSpc>
              <a:buClr>
                <a:srgbClr val="000000"/>
              </a:buClr>
              <a:buSzPct val="85000"/>
            </a:pPr>
            <a:endParaRPr lang="en-US" altLang="en-US" dirty="0">
              <a:latin typeface="+mn-lt"/>
            </a:endParaRPr>
          </a:p>
          <a:p>
            <a:pPr eaLnBrk="1" hangingPunct="1">
              <a:lnSpc>
                <a:spcPct val="93000"/>
              </a:lnSpc>
              <a:buClr>
                <a:srgbClr val="000000"/>
              </a:buClr>
              <a:buSzPct val="85000"/>
            </a:pPr>
            <a:r>
              <a:rPr lang="en-US" altLang="en-US" dirty="0">
                <a:latin typeface="+mn-lt"/>
              </a:rPr>
              <a:t>The decision whether to quote a signal significance </a:t>
            </a:r>
          </a:p>
          <a:p>
            <a:pPr eaLnBrk="1" hangingPunct="1">
              <a:lnSpc>
                <a:spcPct val="93000"/>
              </a:lnSpc>
              <a:buClr>
                <a:srgbClr val="000000"/>
              </a:buClr>
              <a:buSzPct val="85000"/>
            </a:pPr>
            <a:r>
              <a:rPr lang="en-US" altLang="en-US" dirty="0">
                <a:latin typeface="+mn-lt"/>
              </a:rPr>
              <a:t>or an exclusion limit</a:t>
            </a:r>
          </a:p>
          <a:p>
            <a:pPr eaLnBrk="1" hangingPunct="1">
              <a:lnSpc>
                <a:spcPct val="93000"/>
              </a:lnSpc>
              <a:buClr>
                <a:srgbClr val="000000"/>
              </a:buClr>
              <a:buSzPct val="85000"/>
            </a:pPr>
            <a:endParaRPr lang="en-US" altLang="en-US" dirty="0">
              <a:latin typeface="+mn-lt"/>
            </a:endParaRPr>
          </a:p>
          <a:p>
            <a:pPr eaLnBrk="1" hangingPunct="1">
              <a:lnSpc>
                <a:spcPct val="93000"/>
              </a:lnSpc>
              <a:buClr>
                <a:srgbClr val="000000"/>
              </a:buClr>
              <a:buSzPct val="85000"/>
            </a:pPr>
            <a:r>
              <a:rPr lang="en-US" altLang="en-US" dirty="0">
                <a:latin typeface="+mn-lt"/>
              </a:rPr>
              <a:t>Hypothesis tests</a:t>
            </a:r>
          </a:p>
          <a:p>
            <a:pPr eaLnBrk="1" hangingPunct="1">
              <a:lnSpc>
                <a:spcPct val="93000"/>
              </a:lnSpc>
              <a:buClr>
                <a:srgbClr val="000000"/>
              </a:buClr>
              <a:buSzPct val="85000"/>
            </a:pPr>
            <a:endParaRPr lang="en-US" altLang="en-US" sz="600" dirty="0">
              <a:latin typeface="+mn-lt"/>
            </a:endParaRPr>
          </a:p>
          <a:p>
            <a:pPr marL="342900" indent="-342900" eaLnBrk="1" hangingPunct="1">
              <a:lnSpc>
                <a:spcPct val="93000"/>
              </a:lnSpc>
              <a:buClr>
                <a:srgbClr val="000000"/>
              </a:buClr>
              <a:buSzPct val="85000"/>
              <a:buFont typeface="Arial" panose="020B0604020202020204" pitchFamily="34" charset="0"/>
              <a:buChar char="•"/>
            </a:pPr>
            <a:r>
              <a:rPr lang="en-US" altLang="en-US" dirty="0">
                <a:latin typeface="+mn-lt"/>
              </a:rPr>
              <a:t>Test statistic</a:t>
            </a:r>
          </a:p>
          <a:p>
            <a:pPr marL="342900" indent="-342900" eaLnBrk="1" hangingPunct="1">
              <a:lnSpc>
                <a:spcPct val="93000"/>
              </a:lnSpc>
              <a:buClr>
                <a:srgbClr val="000000"/>
              </a:buClr>
              <a:buSzPct val="85000"/>
              <a:buFont typeface="Arial" panose="020B0604020202020204" pitchFamily="34" charset="0"/>
              <a:buChar char="•"/>
            </a:pPr>
            <a:endParaRPr lang="en-US" altLang="en-US" sz="600" dirty="0">
              <a:latin typeface="+mn-lt"/>
            </a:endParaRPr>
          </a:p>
          <a:p>
            <a:pPr marL="342900" indent="-342900" eaLnBrk="1" hangingPunct="1">
              <a:lnSpc>
                <a:spcPct val="93000"/>
              </a:lnSpc>
              <a:buClr>
                <a:srgbClr val="000000"/>
              </a:buClr>
              <a:buSzPct val="85000"/>
              <a:buFont typeface="Arial" panose="020B0604020202020204" pitchFamily="34" charset="0"/>
              <a:buChar char="•"/>
            </a:pPr>
            <a:r>
              <a:rPr lang="en-US" altLang="en-US" dirty="0">
                <a:latin typeface="+mn-lt"/>
              </a:rPr>
              <a:t>Sampling distribution</a:t>
            </a:r>
          </a:p>
          <a:p>
            <a:pPr marL="342900" indent="-342900" eaLnBrk="1" hangingPunct="1">
              <a:lnSpc>
                <a:spcPct val="93000"/>
              </a:lnSpc>
              <a:buClr>
                <a:srgbClr val="000000"/>
              </a:buClr>
              <a:buSzPct val="85000"/>
              <a:buFont typeface="Arial" panose="020B0604020202020204" pitchFamily="34" charset="0"/>
              <a:buChar char="•"/>
            </a:pPr>
            <a:endParaRPr lang="en-US" altLang="en-US" sz="600" dirty="0">
              <a:latin typeface="+mn-lt"/>
            </a:endParaRPr>
          </a:p>
          <a:p>
            <a:pPr marL="342900" indent="-342900" eaLnBrk="1" hangingPunct="1">
              <a:lnSpc>
                <a:spcPct val="93000"/>
              </a:lnSpc>
              <a:buClr>
                <a:srgbClr val="000000"/>
              </a:buClr>
              <a:buSzPct val="85000"/>
              <a:buFont typeface="Arial" panose="020B0604020202020204" pitchFamily="34" charset="0"/>
              <a:buChar char="•"/>
            </a:pPr>
            <a:r>
              <a:rPr lang="en-US" altLang="en-US" dirty="0">
                <a:latin typeface="+mn-lt"/>
              </a:rPr>
              <a:t>Decision rule</a:t>
            </a:r>
          </a:p>
          <a:p>
            <a:pPr eaLnBrk="1" hangingPunct="1">
              <a:lnSpc>
                <a:spcPct val="93000"/>
              </a:lnSpc>
              <a:buClr>
                <a:srgbClr val="000000"/>
              </a:buClr>
              <a:buSzPct val="85000"/>
            </a:pPr>
            <a:endParaRPr lang="en-US" altLang="en-US" dirty="0">
              <a:latin typeface="+mn-lt"/>
            </a:endParaRPr>
          </a:p>
          <a:p>
            <a:pPr eaLnBrk="1" hangingPunct="1">
              <a:lnSpc>
                <a:spcPct val="93000"/>
              </a:lnSpc>
              <a:buClr>
                <a:srgbClr val="000000"/>
              </a:buClr>
              <a:buSzPct val="85000"/>
            </a:pPr>
            <a:r>
              <a:rPr lang="en-US" altLang="en-US" dirty="0">
                <a:latin typeface="+mn-lt"/>
              </a:rPr>
              <a:t>Computation of signal significance</a:t>
            </a:r>
          </a:p>
          <a:p>
            <a:pPr eaLnBrk="1" hangingPunct="1">
              <a:lnSpc>
                <a:spcPct val="93000"/>
              </a:lnSpc>
              <a:buClr>
                <a:srgbClr val="000000"/>
              </a:buClr>
              <a:buSzPct val="85000"/>
            </a:pPr>
            <a:endParaRPr lang="en-US" altLang="en-US" dirty="0">
              <a:latin typeface="+mn-lt"/>
            </a:endParaRPr>
          </a:p>
          <a:p>
            <a:pPr eaLnBrk="1" hangingPunct="1">
              <a:lnSpc>
                <a:spcPct val="93000"/>
              </a:lnSpc>
              <a:buClr>
                <a:srgbClr val="000000"/>
              </a:buClr>
              <a:buSzPct val="85000"/>
            </a:pPr>
            <a:r>
              <a:rPr lang="en-US" altLang="en-US" dirty="0">
                <a:latin typeface="+mn-lt"/>
              </a:rPr>
              <a:t>Computation of exclusion limit</a:t>
            </a:r>
          </a:p>
          <a:p>
            <a:pPr eaLnBrk="1" hangingPunct="1">
              <a:lnSpc>
                <a:spcPct val="93000"/>
              </a:lnSpc>
              <a:buClr>
                <a:srgbClr val="000000"/>
              </a:buClr>
              <a:buSzPct val="85000"/>
            </a:pPr>
            <a:endParaRPr lang="en-US" altLang="en-US" sz="600" dirty="0">
              <a:latin typeface="+mn-lt"/>
            </a:endParaRPr>
          </a:p>
          <a:p>
            <a:pPr marL="342900" indent="-342900" eaLnBrk="1" hangingPunct="1">
              <a:lnSpc>
                <a:spcPct val="93000"/>
              </a:lnSpc>
              <a:buClr>
                <a:srgbClr val="000000"/>
              </a:buClr>
              <a:buSzPct val="85000"/>
              <a:buFont typeface="Arial" panose="020B0604020202020204" pitchFamily="34" charset="0"/>
              <a:buChar char="•"/>
            </a:pPr>
            <a:r>
              <a:rPr lang="en-US" altLang="en-US" dirty="0">
                <a:latin typeface="+mn-lt"/>
              </a:rPr>
              <a:t>CL</a:t>
            </a:r>
            <a:r>
              <a:rPr lang="en-US" altLang="en-US" baseline="-25000" dirty="0">
                <a:latin typeface="+mn-lt"/>
              </a:rPr>
              <a:t>s</a:t>
            </a:r>
            <a:r>
              <a:rPr lang="en-US" altLang="en-US" dirty="0">
                <a:latin typeface="+mn-lt"/>
              </a:rPr>
              <a:t> method</a:t>
            </a:r>
          </a:p>
        </p:txBody>
      </p:sp>
      <p:sp>
        <p:nvSpPr>
          <p:cNvPr id="6" name="Rectangle 16">
            <a:extLst>
              <a:ext uri="{FF2B5EF4-FFF2-40B4-BE49-F238E27FC236}">
                <a16:creationId xmlns:a16="http://schemas.microsoft.com/office/drawing/2014/main" id="{A9D03AE0-3289-ED4F-ACF0-57F1B6C25002}"/>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2</a:t>
            </a:fld>
            <a:endParaRPr lang="en-US" altLang="en-US" sz="1200" dirty="0">
              <a:solidFill>
                <a:srgbClr val="595959"/>
              </a:solidFill>
              <a:cs typeface="Arial" panose="020B0604020202020204" pitchFamily="34" charset="0"/>
            </a:endParaRPr>
          </a:p>
        </p:txBody>
      </p:sp>
      <p:pic>
        <p:nvPicPr>
          <p:cNvPr id="7" name="Picture 6">
            <a:extLst>
              <a:ext uri="{FF2B5EF4-FFF2-40B4-BE49-F238E27FC236}">
                <a16:creationId xmlns:a16="http://schemas.microsoft.com/office/drawing/2014/main" id="{9F5310C1-3AA9-074C-8EE3-3003096CFBFD}"/>
              </a:ext>
            </a:extLst>
          </p:cNvPr>
          <p:cNvPicPr>
            <a:picLocks noChangeAspect="1"/>
          </p:cNvPicPr>
          <p:nvPr/>
        </p:nvPicPr>
        <p:blipFill>
          <a:blip r:embed="rId2"/>
          <a:stretch>
            <a:fillRect/>
          </a:stretch>
        </p:blipFill>
        <p:spPr>
          <a:xfrm>
            <a:off x="-145348" y="6340839"/>
            <a:ext cx="621869" cy="621869"/>
          </a:xfrm>
          <a:prstGeom prst="rect">
            <a:avLst/>
          </a:prstGeom>
        </p:spPr>
      </p:pic>
    </p:spTree>
    <p:extLst>
      <p:ext uri="{BB962C8B-B14F-4D97-AF65-F5344CB8AC3E}">
        <p14:creationId xmlns:p14="http://schemas.microsoft.com/office/powerpoint/2010/main" val="1379699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Introduction</a:t>
            </a:r>
            <a:endParaRPr lang="en-GB" altLang="en-US" sz="3200" b="1" dirty="0"/>
          </a:p>
        </p:txBody>
      </p:sp>
      <mc:AlternateContent xmlns:mc="http://schemas.openxmlformats.org/markup-compatibility/2006" xmlns:a14="http://schemas.microsoft.com/office/drawing/2010/main">
        <mc:Choice Requires="a14">
          <p:sp>
            <p:nvSpPr>
              <p:cNvPr id="10" name="Text Box 4">
                <a:extLst>
                  <a:ext uri="{FF2B5EF4-FFF2-40B4-BE49-F238E27FC236}">
                    <a16:creationId xmlns:a16="http://schemas.microsoft.com/office/drawing/2014/main" id="{1FE46D6C-4262-874B-AF75-2DBB1D5C0AE5}"/>
                  </a:ext>
                </a:extLst>
              </p:cNvPr>
              <p:cNvSpPr txBox="1">
                <a:spLocks noChangeArrowheads="1"/>
              </p:cNvSpPr>
              <p:nvPr/>
            </p:nvSpPr>
            <p:spPr bwMode="auto">
              <a:xfrm>
                <a:off x="266559" y="747924"/>
                <a:ext cx="8622996" cy="5581656"/>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In searches for new physics, we typically encounter the situation that the signal is small and the background is large.</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This typically entails that the results of searches for new physics are subject to large uncertainties.</a:t>
                </a:r>
              </a:p>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Think about it this way: If the discovery of new physics signals wouldn’t  be difficult, someone else would have already discovered these signals (with less data)!</a:t>
                </a:r>
                <a:endParaRPr lang="en-US" altLang="en-US" dirty="0">
                  <a:latin typeface="+mn-lt"/>
                </a:endParaRP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If we apply the formalism for the measurement of cross sections, discussed in part 4, to searches for new physics, we may obtain results such as:</a:t>
                </a:r>
              </a:p>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   </a:t>
                </a:r>
                <a14:m>
                  <m:oMath xmlns:m="http://schemas.openxmlformats.org/officeDocument/2006/math">
                    <m:r>
                      <a:rPr lang="en-US" altLang="en-US" b="0" i="1" smtClean="0">
                        <a:latin typeface="Cambria Math" panose="02040503050406030204" pitchFamily="18" charset="0"/>
                        <a:sym typeface="Wingdings" pitchFamily="2" charset="2"/>
                      </a:rPr>
                      <m:t>𝜎</m:t>
                    </m:r>
                  </m:oMath>
                </a14:m>
                <a:r>
                  <a:rPr lang="en-US" altLang="en-US" dirty="0">
                    <a:latin typeface="+mn-lt"/>
                    <a:sym typeface="Wingdings" pitchFamily="2" charset="2"/>
                  </a:rPr>
                  <a:t> = -0.3 </a:t>
                </a:r>
                <a14:m>
                  <m:oMath xmlns:m="http://schemas.openxmlformats.org/officeDocument/2006/math">
                    <m:r>
                      <a:rPr lang="en-US" altLang="en-US" b="0" i="1" smtClean="0">
                        <a:latin typeface="Cambria Math" panose="02040503050406030204" pitchFamily="18" charset="0"/>
                        <a:sym typeface="Wingdings" pitchFamily="2" charset="2"/>
                      </a:rPr>
                      <m:t>±</m:t>
                    </m:r>
                  </m:oMath>
                </a14:m>
                <a:r>
                  <a:rPr lang="en-US" altLang="en-US" dirty="0">
                    <a:latin typeface="+mn-lt"/>
                    <a:sym typeface="Wingdings" pitchFamily="2" charset="2"/>
                  </a:rPr>
                  <a:t> 2.6 fb </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Does quoting the result of our search in this way make sense ?</a:t>
                </a:r>
              </a:p>
            </p:txBody>
          </p:sp>
        </mc:Choice>
        <mc:Fallback xmlns="">
          <p:sp>
            <p:nvSpPr>
              <p:cNvPr id="10" name="Text Box 4">
                <a:extLst>
                  <a:ext uri="{FF2B5EF4-FFF2-40B4-BE49-F238E27FC236}">
                    <a16:creationId xmlns:a16="http://schemas.microsoft.com/office/drawing/2014/main" id="{1FE46D6C-4262-874B-AF75-2DBB1D5C0AE5}"/>
                  </a:ext>
                </a:extLst>
              </p:cNvPr>
              <p:cNvSpPr txBox="1">
                <a:spLocks noRot="1" noChangeAspect="1" noMove="1" noResize="1" noEditPoints="1" noAdjustHandles="1" noChangeArrowheads="1" noChangeShapeType="1" noTextEdit="1"/>
              </p:cNvSpPr>
              <p:nvPr/>
            </p:nvSpPr>
            <p:spPr bwMode="auto">
              <a:xfrm>
                <a:off x="266559" y="747924"/>
                <a:ext cx="8622996" cy="5581656"/>
              </a:xfrm>
              <a:prstGeom prst="rect">
                <a:avLst/>
              </a:prstGeom>
              <a:blipFill>
                <a:blip r:embed="rId3"/>
                <a:stretch>
                  <a:fillRect l="-2059" t="-455" r="-1618" b="-682"/>
                </a:stretch>
              </a:blipFill>
              <a:ln w="9525">
                <a:noFill/>
                <a:miter lim="800000"/>
                <a:headEnd/>
                <a:tailEnd/>
              </a:ln>
            </p:spPr>
            <p:txBody>
              <a:bodyPr/>
              <a:lstStyle/>
              <a:p>
                <a:r>
                  <a:rPr lang="en-US">
                    <a:noFill/>
                  </a:rPr>
                  <a:t> </a:t>
                </a:r>
              </a:p>
            </p:txBody>
          </p:sp>
        </mc:Fallback>
      </mc:AlternateContent>
      <p:sp>
        <p:nvSpPr>
          <p:cNvPr id="11" name="Rounded Rectangle 10">
            <a:extLst>
              <a:ext uri="{FF2B5EF4-FFF2-40B4-BE49-F238E27FC236}">
                <a16:creationId xmlns:a16="http://schemas.microsoft.com/office/drawing/2014/main" id="{2AEA5DD7-ED22-A04A-BB78-96BEA6649070}"/>
              </a:ext>
            </a:extLst>
          </p:cNvPr>
          <p:cNvSpPr/>
          <p:nvPr/>
        </p:nvSpPr>
        <p:spPr>
          <a:xfrm>
            <a:off x="2202512" y="5090223"/>
            <a:ext cx="333954" cy="316665"/>
          </a:xfrm>
          <a:prstGeom prst="round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3" name="Text Box 4">
            <a:extLst>
              <a:ext uri="{FF2B5EF4-FFF2-40B4-BE49-F238E27FC236}">
                <a16:creationId xmlns:a16="http://schemas.microsoft.com/office/drawing/2014/main" id="{DD2C4AB2-ECEF-7C46-ACD4-18235390A839}"/>
              </a:ext>
            </a:extLst>
          </p:cNvPr>
          <p:cNvSpPr txBox="1">
            <a:spLocks noChangeArrowheads="1"/>
          </p:cNvSpPr>
          <p:nvPr/>
        </p:nvSpPr>
        <p:spPr bwMode="auto">
          <a:xfrm>
            <a:off x="2638601" y="4862135"/>
            <a:ext cx="6148818" cy="772840"/>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solidFill>
                  <a:srgbClr val="FF0000"/>
                </a:solidFill>
                <a:latin typeface="+mn-lt"/>
                <a:sym typeface="Wingdings" pitchFamily="2" charset="2"/>
              </a:rPr>
              <a:t>“femtobarn”, unit for the smallest cross sections that we can measure at the LHC (</a:t>
            </a:r>
            <a:r>
              <a:rPr lang="en-US" altLang="en-US" dirty="0" err="1">
                <a:solidFill>
                  <a:srgbClr val="FF0000"/>
                </a:solidFill>
                <a:latin typeface="+mn-lt"/>
                <a:sym typeface="Wingdings" pitchFamily="2" charset="2"/>
              </a:rPr>
              <a:t>femto</a:t>
            </a:r>
            <a:r>
              <a:rPr lang="en-US" altLang="en-US" dirty="0">
                <a:solidFill>
                  <a:srgbClr val="FF0000"/>
                </a:solidFill>
                <a:latin typeface="+mn-lt"/>
                <a:sym typeface="Wingdings" pitchFamily="2" charset="2"/>
              </a:rPr>
              <a:t> = 10</a:t>
            </a:r>
            <a:r>
              <a:rPr lang="en-US" altLang="en-US" baseline="30000" dirty="0">
                <a:solidFill>
                  <a:srgbClr val="FF0000"/>
                </a:solidFill>
                <a:latin typeface="+mn-lt"/>
                <a:sym typeface="Wingdings" pitchFamily="2" charset="2"/>
              </a:rPr>
              <a:t>-15</a:t>
            </a:r>
            <a:r>
              <a:rPr lang="en-US" altLang="en-US" dirty="0">
                <a:solidFill>
                  <a:srgbClr val="FF0000"/>
                </a:solidFill>
                <a:latin typeface="+mn-lt"/>
                <a:sym typeface="Wingdings" pitchFamily="2" charset="2"/>
              </a:rPr>
              <a:t>)</a:t>
            </a:r>
            <a:endParaRPr lang="en-US" altLang="en-US" dirty="0">
              <a:solidFill>
                <a:srgbClr val="FF0000"/>
              </a:solidFill>
              <a:latin typeface="+mn-lt"/>
            </a:endParaRPr>
          </a:p>
        </p:txBody>
      </p:sp>
      <p:sp>
        <p:nvSpPr>
          <p:cNvPr id="8" name="Rectangle 16">
            <a:extLst>
              <a:ext uri="{FF2B5EF4-FFF2-40B4-BE49-F238E27FC236}">
                <a16:creationId xmlns:a16="http://schemas.microsoft.com/office/drawing/2014/main" id="{67CB3348-48E5-6C4D-8E86-89C8BC57C7B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3</a:t>
            </a:fld>
            <a:endParaRPr lang="en-US" altLang="en-US" sz="1200" dirty="0">
              <a:solidFill>
                <a:srgbClr val="595959"/>
              </a:solidFill>
              <a:cs typeface="Arial" panose="020B0604020202020204" pitchFamily="34" charset="0"/>
            </a:endParaRPr>
          </a:p>
        </p:txBody>
      </p:sp>
      <p:pic>
        <p:nvPicPr>
          <p:cNvPr id="9" name="Picture 8">
            <a:extLst>
              <a:ext uri="{FF2B5EF4-FFF2-40B4-BE49-F238E27FC236}">
                <a16:creationId xmlns:a16="http://schemas.microsoft.com/office/drawing/2014/main" id="{E6A74C30-9E8F-1E4E-AF19-95724B392579}"/>
              </a:ext>
            </a:extLst>
          </p:cNvPr>
          <p:cNvPicPr>
            <a:picLocks noChangeAspect="1"/>
          </p:cNvPicPr>
          <p:nvPr/>
        </p:nvPicPr>
        <p:blipFill>
          <a:blip r:embed="rId4"/>
          <a:stretch>
            <a:fillRect/>
          </a:stretch>
        </p:blipFill>
        <p:spPr>
          <a:xfrm>
            <a:off x="-145348" y="6340839"/>
            <a:ext cx="621869" cy="621869"/>
          </a:xfrm>
          <a:prstGeom prst="rect">
            <a:avLst/>
          </a:prstGeom>
        </p:spPr>
      </p:pic>
    </p:spTree>
    <p:extLst>
      <p:ext uri="{BB962C8B-B14F-4D97-AF65-F5344CB8AC3E}">
        <p14:creationId xmlns:p14="http://schemas.microsoft.com/office/powerpoint/2010/main" val="3790461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Introduction</a:t>
            </a:r>
            <a:endParaRPr lang="en-GB" altLang="en-US" sz="3200" b="1" dirty="0"/>
          </a:p>
        </p:txBody>
      </p:sp>
      <p:sp>
        <p:nvSpPr>
          <p:cNvPr id="10" name="Text Box 4">
            <a:extLst>
              <a:ext uri="{FF2B5EF4-FFF2-40B4-BE49-F238E27FC236}">
                <a16:creationId xmlns:a16="http://schemas.microsoft.com/office/drawing/2014/main" id="{1FE46D6C-4262-874B-AF75-2DBB1D5C0AE5}"/>
              </a:ext>
            </a:extLst>
          </p:cNvPr>
          <p:cNvSpPr txBox="1">
            <a:spLocks noChangeArrowheads="1"/>
          </p:cNvSpPr>
          <p:nvPr/>
        </p:nvSpPr>
        <p:spPr bwMode="auto">
          <a:xfrm>
            <a:off x="266559" y="747924"/>
            <a:ext cx="8622996" cy="1803314"/>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In particular since we know that cross sections are positive </a:t>
            </a:r>
            <a:r>
              <a:rPr lang="en-US" altLang="en-US" b="1" dirty="0">
                <a:solidFill>
                  <a:srgbClr val="FF0000"/>
                </a:solidFill>
                <a:latin typeface="+mn-lt"/>
                <a:sym typeface="Wingdings" pitchFamily="2" charset="2"/>
              </a:rPr>
              <a:t>[*]</a:t>
            </a:r>
            <a:r>
              <a:rPr lang="en-US" altLang="en-US" dirty="0">
                <a:latin typeface="+mn-lt"/>
                <a:sym typeface="Wingdings" pitchFamily="2" charset="2"/>
              </a:rPr>
              <a:t> ?</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In searches for new physics, we need a different way of quoting the results.</a:t>
            </a:r>
          </a:p>
          <a:p>
            <a:pPr eaLnBrk="1" hangingPunct="1">
              <a:lnSpc>
                <a:spcPct val="93000"/>
              </a:lnSpc>
              <a:buClr>
                <a:srgbClr val="000000"/>
              </a:buClr>
              <a:buSzPct val="85000"/>
            </a:pPr>
            <a:endParaRPr lang="en-US" altLang="en-US" dirty="0">
              <a:latin typeface="+mn-lt"/>
              <a:sym typeface="Wingdings" pitchFamily="2" charset="2"/>
            </a:endParaRPr>
          </a:p>
        </p:txBody>
      </p:sp>
      <p:sp>
        <p:nvSpPr>
          <p:cNvPr id="8" name="Text Box 4">
            <a:extLst>
              <a:ext uri="{FF2B5EF4-FFF2-40B4-BE49-F238E27FC236}">
                <a16:creationId xmlns:a16="http://schemas.microsoft.com/office/drawing/2014/main" id="{9E55D7F7-7CBD-1149-BFF3-4CBAFB1FD351}"/>
              </a:ext>
            </a:extLst>
          </p:cNvPr>
          <p:cNvSpPr txBox="1">
            <a:spLocks noChangeArrowheads="1"/>
          </p:cNvSpPr>
          <p:nvPr/>
        </p:nvSpPr>
        <p:spPr bwMode="auto">
          <a:xfrm>
            <a:off x="266559" y="5346950"/>
            <a:ext cx="8726366" cy="1116331"/>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b="1" dirty="0">
                <a:solidFill>
                  <a:srgbClr val="FF0000"/>
                </a:solidFill>
                <a:latin typeface="+mn-lt"/>
                <a:sym typeface="Wingdings" pitchFamily="2" charset="2"/>
              </a:rPr>
              <a:t>[*]</a:t>
            </a:r>
            <a:r>
              <a:rPr lang="en-US" altLang="en-US" dirty="0">
                <a:latin typeface="+mn-lt"/>
                <a:sym typeface="Wingdings" pitchFamily="2" charset="2"/>
              </a:rPr>
              <a:t> Unless the new physics interferes with the Standard Model. </a:t>
            </a:r>
          </a:p>
          <a:p>
            <a:pPr eaLnBrk="1" hangingPunct="1">
              <a:lnSpc>
                <a:spcPct val="93000"/>
              </a:lnSpc>
              <a:buClr>
                <a:srgbClr val="000000"/>
              </a:buClr>
              <a:buSzPct val="85000"/>
            </a:pPr>
            <a:r>
              <a:rPr lang="en-US" altLang="en-US" dirty="0">
                <a:latin typeface="+mn-lt"/>
                <a:sym typeface="Wingdings" pitchFamily="2" charset="2"/>
              </a:rPr>
              <a:t>This is a special case that requires a different approach to the analysis, which I will not discuss here.</a:t>
            </a:r>
            <a:endParaRPr lang="en-US" altLang="en-US" dirty="0">
              <a:latin typeface="+mn-lt"/>
            </a:endParaRPr>
          </a:p>
        </p:txBody>
      </p:sp>
      <p:sp>
        <p:nvSpPr>
          <p:cNvPr id="9" name="Rectangle 16">
            <a:extLst>
              <a:ext uri="{FF2B5EF4-FFF2-40B4-BE49-F238E27FC236}">
                <a16:creationId xmlns:a16="http://schemas.microsoft.com/office/drawing/2014/main" id="{F629095F-8C7F-794B-9CC3-D435C0DBC48E}"/>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4</a:t>
            </a:fld>
            <a:endParaRPr lang="en-US" altLang="en-US" sz="1200" dirty="0">
              <a:solidFill>
                <a:srgbClr val="595959"/>
              </a:solidFill>
              <a:cs typeface="Arial" panose="020B0604020202020204" pitchFamily="34" charset="0"/>
            </a:endParaRPr>
          </a:p>
        </p:txBody>
      </p:sp>
      <p:pic>
        <p:nvPicPr>
          <p:cNvPr id="12" name="Picture 11">
            <a:extLst>
              <a:ext uri="{FF2B5EF4-FFF2-40B4-BE49-F238E27FC236}">
                <a16:creationId xmlns:a16="http://schemas.microsoft.com/office/drawing/2014/main" id="{485CCE67-3201-0A4C-BDB5-7BAB9A77D19F}"/>
              </a:ext>
            </a:extLst>
          </p:cNvPr>
          <p:cNvPicPr>
            <a:picLocks noChangeAspect="1"/>
          </p:cNvPicPr>
          <p:nvPr/>
        </p:nvPicPr>
        <p:blipFill>
          <a:blip r:embed="rId3"/>
          <a:stretch>
            <a:fillRect/>
          </a:stretch>
        </p:blipFill>
        <p:spPr>
          <a:xfrm>
            <a:off x="-145348" y="6340839"/>
            <a:ext cx="621869" cy="621869"/>
          </a:xfrm>
          <a:prstGeom prst="rect">
            <a:avLst/>
          </a:prstGeom>
        </p:spPr>
      </p:pic>
    </p:spTree>
    <p:extLst>
      <p:ext uri="{BB962C8B-B14F-4D97-AF65-F5344CB8AC3E}">
        <p14:creationId xmlns:p14="http://schemas.microsoft.com/office/powerpoint/2010/main" val="3487205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Quoting Results of Searches</a:t>
            </a:r>
            <a:endParaRPr lang="en-GB" altLang="en-US" sz="3200" b="1" dirty="0"/>
          </a:p>
        </p:txBody>
      </p:sp>
      <p:sp>
        <p:nvSpPr>
          <p:cNvPr id="7" name="Text Box 4">
            <a:extLst>
              <a:ext uri="{FF2B5EF4-FFF2-40B4-BE49-F238E27FC236}">
                <a16:creationId xmlns:a16="http://schemas.microsoft.com/office/drawing/2014/main" id="{62B17E2F-144F-374D-920E-598270D3CD62}"/>
              </a:ext>
            </a:extLst>
          </p:cNvPr>
          <p:cNvSpPr txBox="1">
            <a:spLocks noChangeArrowheads="1"/>
          </p:cNvSpPr>
          <p:nvPr/>
        </p:nvSpPr>
        <p:spPr bwMode="auto">
          <a:xfrm>
            <a:off x="3285214" y="1303597"/>
            <a:ext cx="2548202" cy="1116331"/>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Do we see evidence for the presence of a signal in the data ?</a:t>
            </a:r>
          </a:p>
        </p:txBody>
      </p:sp>
      <p:sp>
        <p:nvSpPr>
          <p:cNvPr id="9" name="Text Box 4">
            <a:extLst>
              <a:ext uri="{FF2B5EF4-FFF2-40B4-BE49-F238E27FC236}">
                <a16:creationId xmlns:a16="http://schemas.microsoft.com/office/drawing/2014/main" id="{BD2EB53D-24C0-BB46-99FA-9BAA5CA2CA03}"/>
              </a:ext>
            </a:extLst>
          </p:cNvPr>
          <p:cNvSpPr txBox="1">
            <a:spLocks noChangeArrowheads="1"/>
          </p:cNvSpPr>
          <p:nvPr/>
        </p:nvSpPr>
        <p:spPr bwMode="auto">
          <a:xfrm>
            <a:off x="737012" y="4534071"/>
            <a:ext cx="2548202" cy="772840"/>
          </a:xfrm>
          <a:prstGeom prst="rect">
            <a:avLst/>
          </a:prstGeom>
          <a:noFill/>
          <a:ln w="19050">
            <a:solidFill>
              <a:srgbClr val="00B050"/>
            </a:solidFill>
            <a:miter lim="800000"/>
            <a:headEnd/>
            <a:tailEnd/>
          </a:ln>
        </p:spPr>
        <p:txBody>
          <a:bodyPr wrap="square" lIns="0" tIns="0" rIns="0" bIns="0" anchor="ctr" anchorCtr="1">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Quote significance of signal</a:t>
            </a:r>
          </a:p>
        </p:txBody>
      </p:sp>
      <p:sp>
        <p:nvSpPr>
          <p:cNvPr id="11" name="Text Box 4">
            <a:extLst>
              <a:ext uri="{FF2B5EF4-FFF2-40B4-BE49-F238E27FC236}">
                <a16:creationId xmlns:a16="http://schemas.microsoft.com/office/drawing/2014/main" id="{8148E9D5-B64C-934C-997F-ABB797E2CDAB}"/>
              </a:ext>
            </a:extLst>
          </p:cNvPr>
          <p:cNvSpPr txBox="1">
            <a:spLocks noChangeArrowheads="1"/>
          </p:cNvSpPr>
          <p:nvPr/>
        </p:nvSpPr>
        <p:spPr bwMode="auto">
          <a:xfrm>
            <a:off x="6177029" y="4362325"/>
            <a:ext cx="2346769" cy="1116331"/>
          </a:xfrm>
          <a:prstGeom prst="rect">
            <a:avLst/>
          </a:prstGeom>
          <a:noFill/>
          <a:ln w="19050">
            <a:solidFill>
              <a:srgbClr val="FF0000"/>
            </a:solidFill>
            <a:miter lim="800000"/>
            <a:headEnd/>
            <a:tailEnd/>
          </a:ln>
        </p:spPr>
        <p:txBody>
          <a:bodyPr wrap="square" lIns="0" tIns="0" rIns="0" bIns="0" anchor="ctr" anchorCtr="1">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Quote upper limit on cross section</a:t>
            </a:r>
          </a:p>
          <a:p>
            <a:pPr eaLnBrk="1" hangingPunct="1">
              <a:lnSpc>
                <a:spcPct val="93000"/>
              </a:lnSpc>
              <a:buClr>
                <a:srgbClr val="000000"/>
              </a:buClr>
              <a:buSzPct val="85000"/>
            </a:pPr>
            <a:r>
              <a:rPr lang="en-US" altLang="en-US" dirty="0">
                <a:latin typeface="+mn-lt"/>
                <a:sym typeface="Wingdings" pitchFamily="2" charset="2"/>
              </a:rPr>
              <a:t>(exclusion limit)</a:t>
            </a:r>
          </a:p>
        </p:txBody>
      </p:sp>
      <p:cxnSp>
        <p:nvCxnSpPr>
          <p:cNvPr id="3" name="Straight Arrow Connector 2">
            <a:extLst>
              <a:ext uri="{FF2B5EF4-FFF2-40B4-BE49-F238E27FC236}">
                <a16:creationId xmlns:a16="http://schemas.microsoft.com/office/drawing/2014/main" id="{E8EDD4B0-D5A2-1142-8112-EE3B082E2F26}"/>
              </a:ext>
            </a:extLst>
          </p:cNvPr>
          <p:cNvCxnSpPr>
            <a:cxnSpLocks/>
          </p:cNvCxnSpPr>
          <p:nvPr/>
        </p:nvCxnSpPr>
        <p:spPr>
          <a:xfrm flipH="1">
            <a:off x="1996536" y="1949227"/>
            <a:ext cx="1144230" cy="0"/>
          </a:xfrm>
          <a:prstGeom prst="straightConnector1">
            <a:avLst/>
          </a:prstGeom>
          <a:ln w="19050">
            <a:solidFill>
              <a:srgbClr val="00B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8173459-FF4B-EE4C-8C06-133A71171408}"/>
              </a:ext>
            </a:extLst>
          </p:cNvPr>
          <p:cNvCxnSpPr>
            <a:cxnSpLocks/>
            <a:endCxn id="9" idx="0"/>
          </p:cNvCxnSpPr>
          <p:nvPr/>
        </p:nvCxnSpPr>
        <p:spPr>
          <a:xfrm>
            <a:off x="2004487" y="1949227"/>
            <a:ext cx="6626" cy="2584844"/>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DD4EC60-CF0C-3646-AB62-C63AE2CE17FB}"/>
              </a:ext>
            </a:extLst>
          </p:cNvPr>
          <p:cNvCxnSpPr>
            <a:cxnSpLocks/>
          </p:cNvCxnSpPr>
          <p:nvPr/>
        </p:nvCxnSpPr>
        <p:spPr>
          <a:xfrm>
            <a:off x="7381650" y="1943758"/>
            <a:ext cx="0" cy="2418567"/>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BF4D900-2C5D-B641-ACDC-D210E4F07D25}"/>
              </a:ext>
            </a:extLst>
          </p:cNvPr>
          <p:cNvCxnSpPr>
            <a:cxnSpLocks/>
          </p:cNvCxnSpPr>
          <p:nvPr/>
        </p:nvCxnSpPr>
        <p:spPr>
          <a:xfrm flipH="1">
            <a:off x="5833416" y="1943758"/>
            <a:ext cx="1548234" cy="0"/>
          </a:xfrm>
          <a:prstGeom prst="straightConnector1">
            <a:avLst/>
          </a:prstGeom>
          <a:ln w="1905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Text Box 4">
            <a:extLst>
              <a:ext uri="{FF2B5EF4-FFF2-40B4-BE49-F238E27FC236}">
                <a16:creationId xmlns:a16="http://schemas.microsoft.com/office/drawing/2014/main" id="{ECFE6AC6-B3A8-C741-A07B-CD219FA6FDB4}"/>
              </a:ext>
            </a:extLst>
          </p:cNvPr>
          <p:cNvSpPr txBox="1">
            <a:spLocks noChangeArrowheads="1"/>
          </p:cNvSpPr>
          <p:nvPr/>
        </p:nvSpPr>
        <p:spPr bwMode="auto">
          <a:xfrm>
            <a:off x="1736980" y="1551089"/>
            <a:ext cx="689113" cy="429348"/>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solidFill>
                  <a:srgbClr val="00B050"/>
                </a:solidFill>
                <a:latin typeface="+mn-lt"/>
                <a:sym typeface="Wingdings" pitchFamily="2" charset="2"/>
              </a:rPr>
              <a:t>Yes</a:t>
            </a:r>
          </a:p>
        </p:txBody>
      </p:sp>
      <p:sp>
        <p:nvSpPr>
          <p:cNvPr id="22" name="Text Box 4">
            <a:extLst>
              <a:ext uri="{FF2B5EF4-FFF2-40B4-BE49-F238E27FC236}">
                <a16:creationId xmlns:a16="http://schemas.microsoft.com/office/drawing/2014/main" id="{C1A047BC-EF1D-4449-9A11-0719A22F1D6E}"/>
              </a:ext>
            </a:extLst>
          </p:cNvPr>
          <p:cNvSpPr txBox="1">
            <a:spLocks noChangeArrowheads="1"/>
          </p:cNvSpPr>
          <p:nvPr/>
        </p:nvSpPr>
        <p:spPr bwMode="auto">
          <a:xfrm>
            <a:off x="7147464" y="1538848"/>
            <a:ext cx="689113" cy="429348"/>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solidFill>
                  <a:srgbClr val="FF0000"/>
                </a:solidFill>
                <a:latin typeface="+mn-lt"/>
                <a:sym typeface="Wingdings" pitchFamily="2" charset="2"/>
              </a:rPr>
              <a:t>No</a:t>
            </a:r>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5</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spTree>
    <p:extLst>
      <p:ext uri="{BB962C8B-B14F-4D97-AF65-F5344CB8AC3E}">
        <p14:creationId xmlns:p14="http://schemas.microsoft.com/office/powerpoint/2010/main" val="1445366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Hypothesis Tests</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6</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sp>
        <p:nvSpPr>
          <p:cNvPr id="14" name="Text Box 4">
            <a:extLst>
              <a:ext uri="{FF2B5EF4-FFF2-40B4-BE49-F238E27FC236}">
                <a16:creationId xmlns:a16="http://schemas.microsoft.com/office/drawing/2014/main" id="{534E7F66-158A-4646-B816-1C0D8B4E7296}"/>
              </a:ext>
            </a:extLst>
          </p:cNvPr>
          <p:cNvSpPr txBox="1">
            <a:spLocks noChangeArrowheads="1"/>
          </p:cNvSpPr>
          <p:nvPr/>
        </p:nvSpPr>
        <p:spPr bwMode="auto">
          <a:xfrm>
            <a:off x="266559" y="747924"/>
            <a:ext cx="8622996" cy="5238229"/>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computation of signal significance and of exclusion limits are special cases of statistical</a:t>
            </a:r>
            <a:r>
              <a:rPr lang="en-US" altLang="en-US" b="1" dirty="0">
                <a:latin typeface="+mn-lt"/>
                <a:sym typeface="Wingdings" pitchFamily="2" charset="2"/>
              </a:rPr>
              <a:t> hypothesis tests</a:t>
            </a:r>
            <a:r>
              <a:rPr lang="en-US" altLang="en-US" dirty="0">
                <a:latin typeface="+mn-lt"/>
                <a:sym typeface="Wingdings" pitchFamily="2" charset="2"/>
              </a:rPr>
              <a:t>.</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task of a statistical hypothesis test is to make a decision between two hypothesis, the </a:t>
            </a:r>
            <a:r>
              <a:rPr lang="en-US" altLang="en-US" b="1" dirty="0">
                <a:latin typeface="+mn-lt"/>
                <a:sym typeface="Wingdings" pitchFamily="2" charset="2"/>
              </a:rPr>
              <a:t>null hypothesis</a:t>
            </a:r>
            <a:r>
              <a:rPr lang="en-US" altLang="en-US" dirty="0">
                <a:latin typeface="+mn-lt"/>
                <a:sym typeface="Wingdings" pitchFamily="2" charset="2"/>
              </a:rPr>
              <a:t> (H</a:t>
            </a:r>
            <a:r>
              <a:rPr lang="en-US" altLang="en-US" baseline="-25000" dirty="0">
                <a:latin typeface="+mn-lt"/>
                <a:sym typeface="Wingdings" pitchFamily="2" charset="2"/>
              </a:rPr>
              <a:t>0</a:t>
            </a:r>
            <a:r>
              <a:rPr lang="en-US" altLang="en-US" dirty="0">
                <a:latin typeface="+mn-lt"/>
                <a:sym typeface="Wingdings" pitchFamily="2" charset="2"/>
              </a:rPr>
              <a:t>) and the </a:t>
            </a:r>
            <a:r>
              <a:rPr lang="en-US" altLang="en-US" b="1" dirty="0">
                <a:latin typeface="+mn-lt"/>
                <a:sym typeface="Wingdings" pitchFamily="2" charset="2"/>
              </a:rPr>
              <a:t>alternate hypothesis </a:t>
            </a:r>
            <a:r>
              <a:rPr lang="en-US" altLang="en-US" dirty="0">
                <a:latin typeface="+mn-lt"/>
                <a:sym typeface="Wingdings" pitchFamily="2" charset="2"/>
              </a:rPr>
              <a:t>(H</a:t>
            </a:r>
            <a:r>
              <a:rPr lang="en-US" altLang="en-US" baseline="-25000" dirty="0">
                <a:latin typeface="+mn-lt"/>
                <a:sym typeface="Wingdings" pitchFamily="2" charset="2"/>
              </a:rPr>
              <a:t>1</a:t>
            </a:r>
            <a:r>
              <a:rPr lang="en-US" altLang="en-US" dirty="0">
                <a:latin typeface="+mn-lt"/>
                <a:sym typeface="Wingdings" pitchFamily="2" charset="2"/>
              </a:rPr>
              <a:t>). </a:t>
            </a:r>
          </a:p>
          <a:p>
            <a:pPr eaLnBrk="1" hangingPunct="1">
              <a:lnSpc>
                <a:spcPct val="93000"/>
              </a:lnSpc>
              <a:buClr>
                <a:srgbClr val="000000"/>
              </a:buClr>
              <a:buSzPct val="85000"/>
            </a:pPr>
            <a:r>
              <a:rPr lang="en-US" altLang="en-US" dirty="0">
                <a:latin typeface="+mn-lt"/>
                <a:sym typeface="Wingdings" pitchFamily="2" charset="2"/>
              </a:rPr>
              <a:t>In the special case of computing signal significances and exclusion limits, we wish to prove that H</a:t>
            </a:r>
            <a:r>
              <a:rPr lang="en-US" altLang="en-US" baseline="-25000" dirty="0">
                <a:latin typeface="+mn-lt"/>
                <a:sym typeface="Wingdings" pitchFamily="2" charset="2"/>
              </a:rPr>
              <a:t>1</a:t>
            </a:r>
            <a:r>
              <a:rPr lang="en-US" altLang="en-US" dirty="0">
                <a:latin typeface="+mn-lt"/>
                <a:sym typeface="Wingdings" pitchFamily="2" charset="2"/>
              </a:rPr>
              <a:t> is true. </a:t>
            </a:r>
          </a:p>
          <a:p>
            <a:pPr eaLnBrk="1" hangingPunct="1">
              <a:lnSpc>
                <a:spcPct val="93000"/>
              </a:lnSpc>
              <a:buClr>
                <a:srgbClr val="000000"/>
              </a:buClr>
              <a:buSzPct val="85000"/>
            </a:pPr>
            <a:r>
              <a:rPr lang="en-US" altLang="en-US" dirty="0">
                <a:latin typeface="+mn-lt"/>
                <a:sym typeface="Wingdings" pitchFamily="2" charset="2"/>
              </a:rPr>
              <a:t>We prove H</a:t>
            </a:r>
            <a:r>
              <a:rPr lang="en-US" altLang="en-US" baseline="-25000" dirty="0">
                <a:latin typeface="+mn-lt"/>
                <a:sym typeface="Wingdings" pitchFamily="2" charset="2"/>
              </a:rPr>
              <a:t>1</a:t>
            </a:r>
            <a:r>
              <a:rPr lang="en-US" altLang="en-US" dirty="0">
                <a:latin typeface="+mn-lt"/>
                <a:sym typeface="Wingdings" pitchFamily="2" charset="2"/>
              </a:rPr>
              <a:t> by rejecting H</a:t>
            </a:r>
            <a:r>
              <a:rPr lang="en-US" altLang="en-US" baseline="-25000" dirty="0">
                <a:latin typeface="+mn-lt"/>
                <a:sym typeface="Wingdings" pitchFamily="2" charset="2"/>
              </a:rPr>
              <a:t>0</a:t>
            </a:r>
            <a:r>
              <a:rPr lang="en-US" altLang="en-US" dirty="0">
                <a:latin typeface="+mn-lt"/>
                <a:sym typeface="Wingdings" pitchFamily="2" charset="2"/>
              </a:rPr>
              <a:t>, which we do when the observed data are significantly unlikely to occur in case H</a:t>
            </a:r>
            <a:r>
              <a:rPr lang="en-US" altLang="en-US" baseline="-25000" dirty="0">
                <a:latin typeface="+mn-lt"/>
                <a:sym typeface="Wingdings" pitchFamily="2" charset="2"/>
              </a:rPr>
              <a:t>0</a:t>
            </a:r>
            <a:r>
              <a:rPr lang="en-US" altLang="en-US" dirty="0">
                <a:latin typeface="+mn-lt"/>
                <a:sym typeface="Wingdings" pitchFamily="2" charset="2"/>
              </a:rPr>
              <a:t> is true.</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b="1" dirty="0">
                <a:latin typeface="+mn-lt"/>
                <a:sym typeface="Wingdings" pitchFamily="2" charset="2"/>
              </a:rPr>
              <a:t>N.B.: </a:t>
            </a:r>
            <a:r>
              <a:rPr lang="en-US" altLang="en-US" dirty="0">
                <a:latin typeface="+mn-lt"/>
                <a:sym typeface="Wingdings" pitchFamily="2" charset="2"/>
              </a:rPr>
              <a:t>If the data is consistent with H</a:t>
            </a:r>
            <a:r>
              <a:rPr lang="en-US" altLang="en-US" baseline="-25000" dirty="0">
                <a:latin typeface="+mn-lt"/>
                <a:sym typeface="Wingdings" pitchFamily="2" charset="2"/>
              </a:rPr>
              <a:t>0</a:t>
            </a:r>
            <a:r>
              <a:rPr lang="en-US" altLang="en-US" dirty="0">
                <a:latin typeface="+mn-lt"/>
                <a:sym typeface="Wingdings" pitchFamily="2" charset="2"/>
              </a:rPr>
              <a:t>, than only a weak conclusion can be made, namely that the observed data provides no strong evidence against H</a:t>
            </a:r>
            <a:r>
              <a:rPr lang="en-US" altLang="en-US" baseline="-25000" dirty="0">
                <a:latin typeface="+mn-lt"/>
                <a:sym typeface="Wingdings" pitchFamily="2" charset="2"/>
              </a:rPr>
              <a:t>0</a:t>
            </a:r>
            <a:r>
              <a:rPr lang="en-US" altLang="en-US" dirty="0">
                <a:latin typeface="+mn-lt"/>
                <a:sym typeface="Wingdings" pitchFamily="2" charset="2"/>
              </a:rPr>
              <a:t>. The decision about H</a:t>
            </a:r>
            <a:r>
              <a:rPr lang="en-US" altLang="en-US" baseline="-25000" dirty="0">
                <a:latin typeface="+mn-lt"/>
                <a:sym typeface="Wingdings" pitchFamily="2" charset="2"/>
              </a:rPr>
              <a:t>1</a:t>
            </a:r>
            <a:r>
              <a:rPr lang="en-US" altLang="en-US" dirty="0">
                <a:latin typeface="+mn-lt"/>
                <a:sym typeface="Wingdings" pitchFamily="2" charset="2"/>
              </a:rPr>
              <a:t> stays undecided in this case. </a:t>
            </a:r>
          </a:p>
        </p:txBody>
      </p:sp>
    </p:spTree>
    <p:extLst>
      <p:ext uri="{BB962C8B-B14F-4D97-AF65-F5344CB8AC3E}">
        <p14:creationId xmlns:p14="http://schemas.microsoft.com/office/powerpoint/2010/main" val="2031639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Test Statistic</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7</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sp>
        <p:nvSpPr>
          <p:cNvPr id="5" name="Text Box 4">
            <a:extLst>
              <a:ext uri="{FF2B5EF4-FFF2-40B4-BE49-F238E27FC236}">
                <a16:creationId xmlns:a16="http://schemas.microsoft.com/office/drawing/2014/main" id="{6A0AFF6A-403B-C54F-B294-F2076A893C05}"/>
              </a:ext>
            </a:extLst>
          </p:cNvPr>
          <p:cNvSpPr txBox="1">
            <a:spLocks noChangeArrowheads="1"/>
          </p:cNvSpPr>
          <p:nvPr/>
        </p:nvSpPr>
        <p:spPr bwMode="auto">
          <a:xfrm>
            <a:off x="266559" y="692267"/>
            <a:ext cx="8622996" cy="2662075"/>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level of agreement of the data with H</a:t>
            </a:r>
            <a:r>
              <a:rPr lang="en-US" altLang="en-US" baseline="-25000" dirty="0">
                <a:latin typeface="+mn-lt"/>
                <a:sym typeface="Wingdings" pitchFamily="2" charset="2"/>
              </a:rPr>
              <a:t>0</a:t>
            </a:r>
            <a:r>
              <a:rPr lang="en-US" altLang="en-US" dirty="0">
                <a:latin typeface="+mn-lt"/>
                <a:sym typeface="Wingdings" pitchFamily="2" charset="2"/>
              </a:rPr>
              <a:t> and H</a:t>
            </a:r>
            <a:r>
              <a:rPr lang="en-US" altLang="en-US" baseline="-25000" dirty="0">
                <a:latin typeface="+mn-lt"/>
                <a:sym typeface="Wingdings" pitchFamily="2" charset="2"/>
              </a:rPr>
              <a:t>1</a:t>
            </a:r>
            <a:r>
              <a:rPr lang="en-US" altLang="en-US" dirty="0">
                <a:latin typeface="+mn-lt"/>
                <a:sym typeface="Wingdings" pitchFamily="2" charset="2"/>
              </a:rPr>
              <a:t> is checked using a </a:t>
            </a:r>
            <a:r>
              <a:rPr lang="en-US" altLang="en-US" b="1" dirty="0">
                <a:latin typeface="+mn-lt"/>
                <a:sym typeface="Wingdings" pitchFamily="2" charset="2"/>
              </a:rPr>
              <a:t>test statistic</a:t>
            </a:r>
            <a:r>
              <a:rPr lang="en-US" altLang="en-US" dirty="0">
                <a:latin typeface="+mn-lt"/>
                <a:sym typeface="Wingdings" pitchFamily="2" charset="2"/>
              </a:rPr>
              <a:t>, denoted by the symbol q. </a:t>
            </a:r>
          </a:p>
          <a:p>
            <a:pPr eaLnBrk="1" hangingPunct="1">
              <a:lnSpc>
                <a:spcPct val="93000"/>
              </a:lnSpc>
              <a:buClr>
                <a:srgbClr val="000000"/>
              </a:buClr>
              <a:buSzPct val="85000"/>
            </a:pPr>
            <a:endParaRPr lang="en-US" altLang="en-US" sz="18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We need to choose the test statistic such that the values of q that we obtain provide discriminating power between H</a:t>
            </a:r>
            <a:r>
              <a:rPr lang="en-US" altLang="en-US" baseline="-25000" dirty="0">
                <a:latin typeface="+mn-lt"/>
                <a:sym typeface="Wingdings" pitchFamily="2" charset="2"/>
              </a:rPr>
              <a:t>0</a:t>
            </a:r>
            <a:r>
              <a:rPr lang="en-US" altLang="en-US" dirty="0">
                <a:latin typeface="+mn-lt"/>
                <a:sym typeface="Wingdings" pitchFamily="2" charset="2"/>
              </a:rPr>
              <a:t> and H</a:t>
            </a:r>
            <a:r>
              <a:rPr lang="en-US" altLang="en-US" baseline="-25000" dirty="0">
                <a:latin typeface="+mn-lt"/>
                <a:sym typeface="Wingdings" pitchFamily="2" charset="2"/>
              </a:rPr>
              <a:t>1</a:t>
            </a:r>
            <a:r>
              <a:rPr lang="en-US" altLang="en-US" dirty="0">
                <a:latin typeface="+mn-lt"/>
                <a:sym typeface="Wingdings" pitchFamily="2" charset="2"/>
              </a:rPr>
              <a:t>.</a:t>
            </a:r>
          </a:p>
          <a:p>
            <a:pPr eaLnBrk="1" hangingPunct="1">
              <a:lnSpc>
                <a:spcPct val="93000"/>
              </a:lnSpc>
              <a:buClr>
                <a:srgbClr val="000000"/>
              </a:buClr>
              <a:buSzPct val="85000"/>
            </a:pPr>
            <a:endParaRPr lang="en-US" altLang="en-US" sz="18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For the purpose of computing signal significances and exclusion limits, the test statistic is chosen to be the likelihood ratio</a:t>
            </a:r>
          </a:p>
        </p:txBody>
      </p:sp>
      <p:sp>
        <p:nvSpPr>
          <p:cNvPr id="7" name="Text Box 4">
            <a:extLst>
              <a:ext uri="{FF2B5EF4-FFF2-40B4-BE49-F238E27FC236}">
                <a16:creationId xmlns:a16="http://schemas.microsoft.com/office/drawing/2014/main" id="{3E384076-6F5C-9B47-BDF0-16A49947C0C3}"/>
              </a:ext>
            </a:extLst>
          </p:cNvPr>
          <p:cNvSpPr txBox="1">
            <a:spLocks noChangeArrowheads="1"/>
          </p:cNvSpPr>
          <p:nvPr/>
        </p:nvSpPr>
        <p:spPr bwMode="auto">
          <a:xfrm>
            <a:off x="266559" y="4281999"/>
            <a:ext cx="679147" cy="429348"/>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with</a:t>
            </a:r>
          </a:p>
        </p:txBody>
      </p:sp>
      <p:pic>
        <p:nvPicPr>
          <p:cNvPr id="4" name="Picture 3">
            <a:extLst>
              <a:ext uri="{FF2B5EF4-FFF2-40B4-BE49-F238E27FC236}">
                <a16:creationId xmlns:a16="http://schemas.microsoft.com/office/drawing/2014/main" id="{A8BCE76B-E32D-0B42-A4EA-8513C344B052}"/>
              </a:ext>
            </a:extLst>
          </p:cNvPr>
          <p:cNvPicPr>
            <a:picLocks noChangeAspect="1"/>
          </p:cNvPicPr>
          <p:nvPr/>
        </p:nvPicPr>
        <p:blipFill>
          <a:blip r:embed="rId4"/>
          <a:stretch>
            <a:fillRect/>
          </a:stretch>
        </p:blipFill>
        <p:spPr>
          <a:xfrm>
            <a:off x="582182" y="3528542"/>
            <a:ext cx="2510876" cy="579433"/>
          </a:xfrm>
          <a:prstGeom prst="rect">
            <a:avLst/>
          </a:prstGeom>
        </p:spPr>
      </p:pic>
      <p:pic>
        <p:nvPicPr>
          <p:cNvPr id="6" name="Picture 5">
            <a:extLst>
              <a:ext uri="{FF2B5EF4-FFF2-40B4-BE49-F238E27FC236}">
                <a16:creationId xmlns:a16="http://schemas.microsoft.com/office/drawing/2014/main" id="{793469FC-EA5F-D14A-BED7-575933CC6CE2}"/>
              </a:ext>
            </a:extLst>
          </p:cNvPr>
          <p:cNvPicPr>
            <a:picLocks noChangeAspect="1"/>
          </p:cNvPicPr>
          <p:nvPr/>
        </p:nvPicPr>
        <p:blipFill>
          <a:blip r:embed="rId5"/>
          <a:stretch>
            <a:fillRect/>
          </a:stretch>
        </p:blipFill>
        <p:spPr>
          <a:xfrm>
            <a:off x="1025216" y="4345301"/>
            <a:ext cx="3163118" cy="561342"/>
          </a:xfrm>
          <a:prstGeom prst="rect">
            <a:avLst/>
          </a:prstGeom>
        </p:spPr>
      </p:pic>
      <p:pic>
        <p:nvPicPr>
          <p:cNvPr id="8" name="Picture 7">
            <a:extLst>
              <a:ext uri="{FF2B5EF4-FFF2-40B4-BE49-F238E27FC236}">
                <a16:creationId xmlns:a16="http://schemas.microsoft.com/office/drawing/2014/main" id="{4D8F8411-CA25-0641-BEBA-B05731DCA45F}"/>
              </a:ext>
            </a:extLst>
          </p:cNvPr>
          <p:cNvPicPr>
            <a:picLocks noChangeAspect="1"/>
          </p:cNvPicPr>
          <p:nvPr/>
        </p:nvPicPr>
        <p:blipFill>
          <a:blip r:embed="rId6"/>
          <a:stretch>
            <a:fillRect/>
          </a:stretch>
        </p:blipFill>
        <p:spPr>
          <a:xfrm>
            <a:off x="5127126" y="4345301"/>
            <a:ext cx="3163118" cy="587836"/>
          </a:xfrm>
          <a:prstGeom prst="rect">
            <a:avLst/>
          </a:prstGeom>
        </p:spPr>
      </p:pic>
      <p:sp>
        <p:nvSpPr>
          <p:cNvPr id="12" name="Text Box 4">
            <a:extLst>
              <a:ext uri="{FF2B5EF4-FFF2-40B4-BE49-F238E27FC236}">
                <a16:creationId xmlns:a16="http://schemas.microsoft.com/office/drawing/2014/main" id="{8079A2BA-1BC6-0D4C-AC62-BA16066122DA}"/>
              </a:ext>
            </a:extLst>
          </p:cNvPr>
          <p:cNvSpPr txBox="1">
            <a:spLocks noChangeArrowheads="1"/>
          </p:cNvSpPr>
          <p:nvPr/>
        </p:nvSpPr>
        <p:spPr bwMode="auto">
          <a:xfrm>
            <a:off x="4440028" y="4296812"/>
            <a:ext cx="679147" cy="429348"/>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and</a:t>
            </a:r>
          </a:p>
        </p:txBody>
      </p:sp>
      <mc:AlternateContent xmlns:mc="http://schemas.openxmlformats.org/markup-compatibility/2006" xmlns:a14="http://schemas.microsoft.com/office/drawing/2010/main">
        <mc:Choice Requires="a14">
          <p:sp>
            <p:nvSpPr>
              <p:cNvPr id="14" name="Text Box 4">
                <a:extLst>
                  <a:ext uri="{FF2B5EF4-FFF2-40B4-BE49-F238E27FC236}">
                    <a16:creationId xmlns:a16="http://schemas.microsoft.com/office/drawing/2014/main" id="{289C03D0-4F27-FB4C-81DD-3BD3FFDB2CA9}"/>
                  </a:ext>
                </a:extLst>
              </p:cNvPr>
              <p:cNvSpPr txBox="1">
                <a:spLocks noChangeArrowheads="1"/>
              </p:cNvSpPr>
              <p:nvPr/>
            </p:nvSpPr>
            <p:spPr bwMode="auto">
              <a:xfrm>
                <a:off x="266559" y="4961091"/>
                <a:ext cx="8622996" cy="1545680"/>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denominator represents the global maximum of the likelihood function for all values of the POI </a:t>
                </a:r>
                <a:r>
                  <a:rPr lang="en-US" altLang="en-US" i="1" dirty="0">
                    <a:latin typeface="Times New Roman" panose="02020603050405020304" pitchFamily="18" charset="0"/>
                    <a:cs typeface="Times New Roman" panose="02020603050405020304" pitchFamily="18" charset="0"/>
                    <a:sym typeface="Wingdings" pitchFamily="2" charset="2"/>
                  </a:rPr>
                  <a:t>r</a:t>
                </a:r>
                <a:r>
                  <a:rPr lang="en-US" altLang="en-US" dirty="0">
                    <a:latin typeface="+mn-lt"/>
                    <a:sym typeface="Wingdings" pitchFamily="2" charset="2"/>
                  </a:rPr>
                  <a:t> and nuisance parameters </a:t>
                </a:r>
                <a14:m>
                  <m:oMath xmlns:m="http://schemas.openxmlformats.org/officeDocument/2006/math">
                    <m:r>
                      <a:rPr lang="en-US" altLang="en-US" b="0" i="1" smtClean="0">
                        <a:latin typeface="Cambria Math" panose="02040503050406030204" pitchFamily="18" charset="0"/>
                        <a:sym typeface="Wingdings" pitchFamily="2" charset="2"/>
                      </a:rPr>
                      <m:t>𝜃</m:t>
                    </m:r>
                    <m:r>
                      <a:rPr lang="en-US" altLang="en-US" b="0" i="1" baseline="-25000" smtClean="0">
                        <a:latin typeface="Cambria Math" panose="02040503050406030204" pitchFamily="18" charset="0"/>
                        <a:sym typeface="Wingdings" pitchFamily="2" charset="2"/>
                      </a:rPr>
                      <m:t>𝑖</m:t>
                    </m:r>
                  </m:oMath>
                </a14:m>
                <a:r>
                  <a:rPr lang="en-US" altLang="en-US" sz="1200" dirty="0">
                    <a:latin typeface="+mn-lt"/>
                    <a:sym typeface="Wingdings" pitchFamily="2" charset="2"/>
                  </a:rPr>
                  <a:t> </a:t>
                </a:r>
                <a:r>
                  <a:rPr lang="en-US" altLang="en-US" dirty="0">
                    <a:latin typeface="+mn-lt"/>
                    <a:sym typeface="Wingdings" pitchFamily="2" charset="2"/>
                  </a:rPr>
                  <a:t>.</a:t>
                </a:r>
              </a:p>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numerator is subject to the condition that the value of the POI is equal to the given value. </a:t>
                </a:r>
              </a:p>
            </p:txBody>
          </p:sp>
        </mc:Choice>
        <mc:Fallback xmlns="">
          <p:sp>
            <p:nvSpPr>
              <p:cNvPr id="14" name="Text Box 4">
                <a:extLst>
                  <a:ext uri="{FF2B5EF4-FFF2-40B4-BE49-F238E27FC236}">
                    <a16:creationId xmlns:a16="http://schemas.microsoft.com/office/drawing/2014/main" id="{289C03D0-4F27-FB4C-81DD-3BD3FFDB2CA9}"/>
                  </a:ext>
                </a:extLst>
              </p:cNvPr>
              <p:cNvSpPr txBox="1">
                <a:spLocks noRot="1" noChangeAspect="1" noMove="1" noResize="1" noEditPoints="1" noAdjustHandles="1" noChangeArrowheads="1" noChangeShapeType="1" noTextEdit="1"/>
              </p:cNvSpPr>
              <p:nvPr/>
            </p:nvSpPr>
            <p:spPr bwMode="auto">
              <a:xfrm>
                <a:off x="266559" y="4961091"/>
                <a:ext cx="8622996" cy="1545680"/>
              </a:xfrm>
              <a:prstGeom prst="rect">
                <a:avLst/>
              </a:prstGeom>
              <a:blipFill>
                <a:blip r:embed="rId7"/>
                <a:stretch>
                  <a:fillRect l="-2059" t="-1639" r="-1176" b="-10656"/>
                </a:stretch>
              </a:blipFill>
              <a:ln w="9525">
                <a:noFill/>
                <a:miter lim="800000"/>
                <a:headEnd/>
                <a:tailEnd/>
              </a:ln>
            </p:spPr>
            <p:txBody>
              <a:bodyPr/>
              <a:lstStyle/>
              <a:p>
                <a:r>
                  <a:rPr lang="en-US">
                    <a:noFill/>
                  </a:rPr>
                  <a:t> </a:t>
                </a:r>
              </a:p>
            </p:txBody>
          </p:sp>
        </mc:Fallback>
      </mc:AlternateContent>
      <p:sp>
        <p:nvSpPr>
          <p:cNvPr id="15" name="Rounded Rectangle 14">
            <a:extLst>
              <a:ext uri="{FF2B5EF4-FFF2-40B4-BE49-F238E27FC236}">
                <a16:creationId xmlns:a16="http://schemas.microsoft.com/office/drawing/2014/main" id="{D13F0353-9432-F448-969C-23B1C3B017AE}"/>
              </a:ext>
            </a:extLst>
          </p:cNvPr>
          <p:cNvSpPr/>
          <p:nvPr/>
        </p:nvSpPr>
        <p:spPr>
          <a:xfrm>
            <a:off x="2210463" y="3552395"/>
            <a:ext cx="763325" cy="514594"/>
          </a:xfrm>
          <a:prstGeom prst="round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mc:AlternateContent xmlns:mc="http://schemas.openxmlformats.org/markup-compatibility/2006" xmlns:a14="http://schemas.microsoft.com/office/drawing/2010/main">
        <mc:Choice Requires="a14">
          <p:sp>
            <p:nvSpPr>
              <p:cNvPr id="16" name="Text Box 4">
                <a:extLst>
                  <a:ext uri="{FF2B5EF4-FFF2-40B4-BE49-F238E27FC236}">
                    <a16:creationId xmlns:a16="http://schemas.microsoft.com/office/drawing/2014/main" id="{0DC18A64-58B8-564E-9DD8-1AEC6E335908}"/>
                  </a:ext>
                </a:extLst>
              </p:cNvPr>
              <p:cNvSpPr txBox="1">
                <a:spLocks noChangeArrowheads="1"/>
              </p:cNvSpPr>
              <p:nvPr/>
            </p:nvSpPr>
            <p:spPr bwMode="auto">
              <a:xfrm>
                <a:off x="3167970" y="3347454"/>
                <a:ext cx="5765948" cy="658322"/>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sz="2000" dirty="0">
                    <a:solidFill>
                      <a:srgbClr val="FF0000"/>
                    </a:solidFill>
                    <a:latin typeface="+mn-lt"/>
                    <a:sym typeface="Wingdings" pitchFamily="2" charset="2"/>
                  </a:rPr>
                  <a:t>This ratio has a value between 0 and 1, as L </a:t>
                </a:r>
                <a14:m>
                  <m:oMath xmlns:m="http://schemas.openxmlformats.org/officeDocument/2006/math">
                    <m:r>
                      <a:rPr lang="en-US" altLang="en-US" sz="2000" b="0" i="1" smtClean="0">
                        <a:solidFill>
                          <a:srgbClr val="FF0000"/>
                        </a:solidFill>
                        <a:latin typeface="Cambria Math" panose="02040503050406030204" pitchFamily="18" charset="0"/>
                        <a:sym typeface="Wingdings" pitchFamily="2" charset="2"/>
                      </a:rPr>
                      <m:t>≥</m:t>
                    </m:r>
                  </m:oMath>
                </a14:m>
                <a:r>
                  <a:rPr lang="en-US" altLang="en-US" sz="2000" dirty="0">
                    <a:solidFill>
                      <a:srgbClr val="FF0000"/>
                    </a:solidFill>
                    <a:latin typeface="+mn-lt"/>
                    <a:sym typeface="Wingdings" pitchFamily="2" charset="2"/>
                  </a:rPr>
                  <a:t> 0 and </a:t>
                </a:r>
              </a:p>
              <a:p>
                <a:pPr eaLnBrk="1" hangingPunct="1">
                  <a:lnSpc>
                    <a:spcPct val="93000"/>
                  </a:lnSpc>
                  <a:buClr>
                    <a:srgbClr val="000000"/>
                  </a:buClr>
                  <a:buSzPct val="85000"/>
                </a:pPr>
                <a:r>
                  <a:rPr lang="en-US" altLang="en-US" sz="2000" dirty="0">
                    <a:solidFill>
                      <a:srgbClr val="FF0000"/>
                    </a:solidFill>
                    <a:latin typeface="+mn-lt"/>
                    <a:sym typeface="Wingdings" pitchFamily="2" charset="2"/>
                  </a:rPr>
                  <a:t>the numerator is less than or equal to the denominator.</a:t>
                </a:r>
              </a:p>
            </p:txBody>
          </p:sp>
        </mc:Choice>
        <mc:Fallback xmlns="">
          <p:sp>
            <p:nvSpPr>
              <p:cNvPr id="16" name="Text Box 4">
                <a:extLst>
                  <a:ext uri="{FF2B5EF4-FFF2-40B4-BE49-F238E27FC236}">
                    <a16:creationId xmlns:a16="http://schemas.microsoft.com/office/drawing/2014/main" id="{0DC18A64-58B8-564E-9DD8-1AEC6E335908}"/>
                  </a:ext>
                </a:extLst>
              </p:cNvPr>
              <p:cNvSpPr txBox="1">
                <a:spLocks noRot="1" noChangeAspect="1" noMove="1" noResize="1" noEditPoints="1" noAdjustHandles="1" noChangeArrowheads="1" noChangeShapeType="1" noTextEdit="1"/>
              </p:cNvSpPr>
              <p:nvPr/>
            </p:nvSpPr>
            <p:spPr bwMode="auto">
              <a:xfrm>
                <a:off x="3167970" y="3347454"/>
                <a:ext cx="5765948" cy="658322"/>
              </a:xfrm>
              <a:prstGeom prst="rect">
                <a:avLst/>
              </a:prstGeom>
              <a:blipFill>
                <a:blip r:embed="rId8"/>
                <a:stretch>
                  <a:fillRect l="-2418" t="-3922" r="-1978" b="-21569"/>
                </a:stretch>
              </a:blipFill>
              <a:ln w="9525">
                <a:noFill/>
                <a:miter lim="800000"/>
                <a:headEnd/>
                <a:tailEnd/>
              </a:ln>
            </p:spPr>
            <p:txBody>
              <a:bodyPr/>
              <a:lstStyle/>
              <a:p>
                <a:r>
                  <a:rPr lang="en-US">
                    <a:noFill/>
                  </a:rPr>
                  <a:t> </a:t>
                </a:r>
              </a:p>
            </p:txBody>
          </p:sp>
        </mc:Fallback>
      </mc:AlternateContent>
    </p:spTree>
    <p:extLst>
      <p:ext uri="{BB962C8B-B14F-4D97-AF65-F5344CB8AC3E}">
        <p14:creationId xmlns:p14="http://schemas.microsoft.com/office/powerpoint/2010/main" val="1479658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Test Statistic</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8</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p:sp>
        <p:nvSpPr>
          <p:cNvPr id="5" name="Text Box 4">
            <a:extLst>
              <a:ext uri="{FF2B5EF4-FFF2-40B4-BE49-F238E27FC236}">
                <a16:creationId xmlns:a16="http://schemas.microsoft.com/office/drawing/2014/main" id="{6A0AFF6A-403B-C54F-B294-F2076A893C05}"/>
              </a:ext>
            </a:extLst>
          </p:cNvPr>
          <p:cNvSpPr txBox="1">
            <a:spLocks noChangeArrowheads="1"/>
          </p:cNvSpPr>
          <p:nvPr/>
        </p:nvSpPr>
        <p:spPr bwMode="auto">
          <a:xfrm>
            <a:off x="266559" y="3681957"/>
            <a:ext cx="8622996" cy="2146806"/>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b="1" dirty="0">
                <a:latin typeface="+mn-lt"/>
                <a:sym typeface="Wingdings" pitchFamily="2" charset="2"/>
              </a:rPr>
              <a:t>N.B.: </a:t>
            </a:r>
            <a:r>
              <a:rPr lang="en-US" altLang="en-US" dirty="0">
                <a:latin typeface="+mn-lt"/>
                <a:sym typeface="Wingdings" pitchFamily="2" charset="2"/>
              </a:rPr>
              <a:t>The motivation for choosing the likelihood ratio  </a:t>
            </a: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endParaRPr lang="en-US" altLang="en-US"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for the test statistic is the </a:t>
            </a:r>
            <a:r>
              <a:rPr lang="en-US" altLang="en-US" b="1" dirty="0">
                <a:latin typeface="+mn-lt"/>
                <a:sym typeface="Wingdings" pitchFamily="2" charset="2"/>
              </a:rPr>
              <a:t>Newman-Pearson lemma</a:t>
            </a:r>
            <a:r>
              <a:rPr lang="en-US" altLang="en-US" dirty="0">
                <a:latin typeface="+mn-lt"/>
                <a:sym typeface="Wingdings" pitchFamily="2" charset="2"/>
              </a:rPr>
              <a:t>, which states that the likelihood ratio provides the optimal discriminating power </a:t>
            </a:r>
          </a:p>
          <a:p>
            <a:pPr eaLnBrk="1" hangingPunct="1">
              <a:lnSpc>
                <a:spcPct val="93000"/>
              </a:lnSpc>
              <a:buClr>
                <a:srgbClr val="000000"/>
              </a:buClr>
              <a:buSzPct val="85000"/>
            </a:pPr>
            <a:r>
              <a:rPr lang="en-US" altLang="en-US" dirty="0">
                <a:latin typeface="+mn-lt"/>
                <a:sym typeface="Wingdings" pitchFamily="2" charset="2"/>
              </a:rPr>
              <a:t>(if certain conditions are fulfilled).</a:t>
            </a:r>
          </a:p>
        </p:txBody>
      </p:sp>
      <p:pic>
        <p:nvPicPr>
          <p:cNvPr id="4" name="Picture 3">
            <a:extLst>
              <a:ext uri="{FF2B5EF4-FFF2-40B4-BE49-F238E27FC236}">
                <a16:creationId xmlns:a16="http://schemas.microsoft.com/office/drawing/2014/main" id="{A8BCE76B-E32D-0B42-A4EA-8513C344B052}"/>
              </a:ext>
            </a:extLst>
          </p:cNvPr>
          <p:cNvPicPr>
            <a:picLocks noChangeAspect="1"/>
          </p:cNvPicPr>
          <p:nvPr/>
        </p:nvPicPr>
        <p:blipFill>
          <a:blip r:embed="rId4"/>
          <a:stretch>
            <a:fillRect/>
          </a:stretch>
        </p:blipFill>
        <p:spPr>
          <a:xfrm>
            <a:off x="582182" y="4164646"/>
            <a:ext cx="2510876" cy="579433"/>
          </a:xfrm>
          <a:prstGeom prst="rect">
            <a:avLst/>
          </a:prstGeom>
        </p:spPr>
      </p:pic>
      <p:sp>
        <p:nvSpPr>
          <p:cNvPr id="3" name="Rectangle 2">
            <a:extLst>
              <a:ext uri="{FF2B5EF4-FFF2-40B4-BE49-F238E27FC236}">
                <a16:creationId xmlns:a16="http://schemas.microsoft.com/office/drawing/2014/main" id="{0FFEF4A3-4932-5345-A530-6C8A480B7210}"/>
              </a:ext>
            </a:extLst>
          </p:cNvPr>
          <p:cNvSpPr/>
          <p:nvPr/>
        </p:nvSpPr>
        <p:spPr>
          <a:xfrm>
            <a:off x="346075" y="5854885"/>
            <a:ext cx="5720770" cy="369332"/>
          </a:xfrm>
          <a:prstGeom prst="rect">
            <a:avLst/>
          </a:prstGeom>
        </p:spPr>
        <p:txBody>
          <a:bodyPr wrap="square">
            <a:spAutoFit/>
          </a:bodyPr>
          <a:lstStyle/>
          <a:p>
            <a:r>
              <a:rPr lang="en-US" dirty="0">
                <a:solidFill>
                  <a:srgbClr val="008BFF"/>
                </a:solidFill>
                <a:cs typeface="Arial" panose="020B0604020202020204" pitchFamily="34" charset="0"/>
              </a:rPr>
              <a:t>https://</a:t>
            </a:r>
            <a:r>
              <a:rPr lang="en-US" dirty="0" err="1">
                <a:solidFill>
                  <a:srgbClr val="008BFF"/>
                </a:solidFill>
                <a:cs typeface="Arial" panose="020B0604020202020204" pitchFamily="34" charset="0"/>
              </a:rPr>
              <a:t>en.wikipedia.org</a:t>
            </a:r>
            <a:r>
              <a:rPr lang="en-US" dirty="0">
                <a:solidFill>
                  <a:srgbClr val="008BFF"/>
                </a:solidFill>
                <a:cs typeface="Arial" panose="020B0604020202020204" pitchFamily="34" charset="0"/>
              </a:rPr>
              <a:t>/wiki/</a:t>
            </a:r>
            <a:r>
              <a:rPr lang="en-US" dirty="0" err="1">
                <a:solidFill>
                  <a:srgbClr val="008BFF"/>
                </a:solidFill>
                <a:cs typeface="Arial" panose="020B0604020202020204" pitchFamily="34" charset="0"/>
              </a:rPr>
              <a:t>Neyman-Pearson_lemma</a:t>
            </a:r>
            <a:endParaRPr lang="en-US" dirty="0">
              <a:solidFill>
                <a:srgbClr val="008BFF"/>
              </a:solidFill>
              <a:cs typeface="Arial" panose="020B0604020202020204" pitchFamily="34" charset="0"/>
            </a:endParaRPr>
          </a:p>
        </p:txBody>
      </p:sp>
      <p:sp>
        <p:nvSpPr>
          <p:cNvPr id="19" name="Text Box 4">
            <a:extLst>
              <a:ext uri="{FF2B5EF4-FFF2-40B4-BE49-F238E27FC236}">
                <a16:creationId xmlns:a16="http://schemas.microsoft.com/office/drawing/2014/main" id="{6F4998A7-FF60-DA43-9D0A-D16CDF7A1026}"/>
              </a:ext>
            </a:extLst>
          </p:cNvPr>
          <p:cNvSpPr txBox="1">
            <a:spLocks noChangeArrowheads="1"/>
          </p:cNvSpPr>
          <p:nvPr/>
        </p:nvSpPr>
        <p:spPr bwMode="auto">
          <a:xfrm>
            <a:off x="266559" y="692267"/>
            <a:ext cx="8622996" cy="1459823"/>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If the null hypothesis is true, the condition that is applied in the numerator should not significantly reduce the likelihood value with respect to the denominator, i.e. the likelihood ratio should be close to unity and the value of the test statistic </a:t>
            </a:r>
            <a:r>
              <a:rPr lang="en-US" altLang="en-US" i="1" dirty="0" err="1">
                <a:latin typeface="Times New Roman" panose="02020603050405020304" pitchFamily="18" charset="0"/>
                <a:cs typeface="Times New Roman" panose="02020603050405020304" pitchFamily="18" charset="0"/>
                <a:sym typeface="Wingdings" pitchFamily="2" charset="2"/>
              </a:rPr>
              <a:t>q</a:t>
            </a:r>
            <a:r>
              <a:rPr lang="en-US" altLang="en-US" i="1" baseline="-25000" dirty="0" err="1">
                <a:latin typeface="Times New Roman" panose="02020603050405020304" pitchFamily="18" charset="0"/>
                <a:cs typeface="Times New Roman" panose="02020603050405020304" pitchFamily="18" charset="0"/>
                <a:sym typeface="Wingdings" pitchFamily="2" charset="2"/>
              </a:rPr>
              <a:t>r</a:t>
            </a:r>
            <a:r>
              <a:rPr lang="en-US" altLang="en-US" dirty="0">
                <a:latin typeface="+mn-lt"/>
                <a:sym typeface="Wingdings" pitchFamily="2" charset="2"/>
              </a:rPr>
              <a:t> should be close to zero.</a:t>
            </a:r>
          </a:p>
        </p:txBody>
      </p:sp>
    </p:spTree>
    <p:extLst>
      <p:ext uri="{BB962C8B-B14F-4D97-AF65-F5344CB8AC3E}">
        <p14:creationId xmlns:p14="http://schemas.microsoft.com/office/powerpoint/2010/main" val="89108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Box 4">
            <a:extLst>
              <a:ext uri="{FF2B5EF4-FFF2-40B4-BE49-F238E27FC236}">
                <a16:creationId xmlns:a16="http://schemas.microsoft.com/office/drawing/2014/main" id="{AE98594F-0D82-C24D-8561-9735F10C806A}"/>
              </a:ext>
            </a:extLst>
          </p:cNvPr>
          <p:cNvSpPr txBox="1">
            <a:spLocks noChangeArrowheads="1"/>
          </p:cNvSpPr>
          <p:nvPr/>
        </p:nvSpPr>
        <p:spPr bwMode="auto">
          <a:xfrm>
            <a:off x="346075" y="188913"/>
            <a:ext cx="8442325" cy="463550"/>
          </a:xfrm>
          <a:prstGeom prst="rect">
            <a:avLst/>
          </a:prstGeom>
          <a:noFill/>
          <a:ln w="9525">
            <a:noFill/>
            <a:miter lim="800000"/>
            <a:headEnd/>
            <a:tailEnd/>
          </a:ln>
        </p:spPr>
        <p:txBody>
          <a:bodyPr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3000"/>
              </a:lnSpc>
              <a:buClr>
                <a:srgbClr val="000000"/>
              </a:buClr>
              <a:buSzPct val="45000"/>
            </a:pPr>
            <a:r>
              <a:rPr lang="en-US" altLang="en-US" sz="3200" b="1" dirty="0"/>
              <a:t>Sampling Distribution</a:t>
            </a:r>
            <a:endParaRPr lang="en-GB" altLang="en-US" sz="3200" b="1" dirty="0"/>
          </a:p>
        </p:txBody>
      </p:sp>
      <p:sp>
        <p:nvSpPr>
          <p:cNvPr id="23" name="Rectangle 16">
            <a:extLst>
              <a:ext uri="{FF2B5EF4-FFF2-40B4-BE49-F238E27FC236}">
                <a16:creationId xmlns:a16="http://schemas.microsoft.com/office/drawing/2014/main" id="{39EDA0FC-C5EC-4745-87E8-CA57776EAC50}"/>
              </a:ext>
            </a:extLst>
          </p:cNvPr>
          <p:cNvSpPr>
            <a:spLocks noChangeArrowheads="1"/>
          </p:cNvSpPr>
          <p:nvPr/>
        </p:nvSpPr>
        <p:spPr bwMode="auto">
          <a:xfrm>
            <a:off x="346075" y="6545262"/>
            <a:ext cx="8797925" cy="2684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82945" tIns="41473" rIns="82945" bIns="41473">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200" dirty="0">
                <a:solidFill>
                  <a:srgbClr val="595959"/>
                </a:solidFill>
                <a:cs typeface="Arial" panose="020B0604020202020204" pitchFamily="34" charset="0"/>
              </a:rPr>
              <a:t>Christian Veelken	        	  	              </a:t>
            </a:r>
            <a:r>
              <a:rPr lang="en-US" altLang="en-US" sz="1200" dirty="0">
                <a:solidFill>
                  <a:srgbClr val="595959"/>
                </a:solidFill>
                <a:cs typeface="Arial" panose="020B0604020202020204" pitchFamily="34" charset="0"/>
              </a:rPr>
              <a:t>Statistical Methods: Searches for New Physics		       			</a:t>
            </a:r>
            <a:fld id="{5B890C50-1859-974C-998E-25DE323D0652}" type="slidenum">
              <a:rPr lang="en-US" altLang="en-US" sz="1200" smtClean="0">
                <a:solidFill>
                  <a:srgbClr val="595959"/>
                </a:solidFill>
                <a:cs typeface="Arial" panose="020B0604020202020204" pitchFamily="34" charset="0"/>
              </a:rPr>
              <a:pPr eaLnBrk="1" hangingPunct="1"/>
              <a:t>9</a:t>
            </a:fld>
            <a:endParaRPr lang="en-US" altLang="en-US" sz="1200" dirty="0">
              <a:solidFill>
                <a:srgbClr val="595959"/>
              </a:solidFill>
              <a:cs typeface="Arial" panose="020B0604020202020204" pitchFamily="34" charset="0"/>
            </a:endParaRPr>
          </a:p>
        </p:txBody>
      </p:sp>
      <p:pic>
        <p:nvPicPr>
          <p:cNvPr id="24" name="Picture 23">
            <a:extLst>
              <a:ext uri="{FF2B5EF4-FFF2-40B4-BE49-F238E27FC236}">
                <a16:creationId xmlns:a16="http://schemas.microsoft.com/office/drawing/2014/main" id="{022E842F-7B70-3F41-8691-71455A7E4335}"/>
              </a:ext>
            </a:extLst>
          </p:cNvPr>
          <p:cNvPicPr>
            <a:picLocks noChangeAspect="1"/>
          </p:cNvPicPr>
          <p:nvPr/>
        </p:nvPicPr>
        <p:blipFill>
          <a:blip r:embed="rId3"/>
          <a:stretch>
            <a:fillRect/>
          </a:stretch>
        </p:blipFill>
        <p:spPr>
          <a:xfrm>
            <a:off x="-145348" y="6340839"/>
            <a:ext cx="621869" cy="621869"/>
          </a:xfrm>
          <a:prstGeom prst="rect">
            <a:avLst/>
          </a:prstGeom>
        </p:spPr>
      </p:pic>
      <mc:AlternateContent xmlns:mc="http://schemas.openxmlformats.org/markup-compatibility/2006" xmlns:a14="http://schemas.microsoft.com/office/drawing/2010/main">
        <mc:Choice Requires="a14">
          <p:sp>
            <p:nvSpPr>
              <p:cNvPr id="6" name="Text Box 4">
                <a:extLst>
                  <a:ext uri="{FF2B5EF4-FFF2-40B4-BE49-F238E27FC236}">
                    <a16:creationId xmlns:a16="http://schemas.microsoft.com/office/drawing/2014/main" id="{FC360E49-F622-EF48-9AE8-D59C43064E74}"/>
                  </a:ext>
                </a:extLst>
              </p:cNvPr>
              <p:cNvSpPr txBox="1">
                <a:spLocks noChangeArrowheads="1"/>
              </p:cNvSpPr>
              <p:nvPr/>
            </p:nvSpPr>
            <p:spPr bwMode="auto">
              <a:xfrm>
                <a:off x="266559" y="692267"/>
                <a:ext cx="8622996" cy="6254341"/>
              </a:xfrm>
              <a:prstGeom prst="rect">
                <a:avLst/>
              </a:prstGeom>
              <a:noFill/>
              <a:ln w="9525">
                <a:noFill/>
                <a:miter lim="800000"/>
                <a:headEnd/>
                <a:tailEnd/>
              </a:ln>
            </p:spPr>
            <p:txBody>
              <a:bodyPr wrap="square" lIns="0" tIns="0" rIns="0" bIns="0">
                <a:spAutoFit/>
              </a:bodyPr>
              <a:lstStyle>
                <a:lvl1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2pPr>
                <a:lvl3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3pPr>
                <a:lvl4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4pPr>
                <a:lvl5pPr eaLnBrk="0" hangingPunct="0">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tabLst>
                    <a:tab pos="655638" algn="l"/>
                    <a:tab pos="1312863" algn="l"/>
                    <a:tab pos="1968500" algn="l"/>
                    <a:tab pos="2625725" algn="l"/>
                    <a:tab pos="3282950" algn="l"/>
                    <a:tab pos="3938588" algn="l"/>
                    <a:tab pos="4595813" algn="l"/>
                    <a:tab pos="5253038" algn="l"/>
                    <a:tab pos="5908675" algn="l"/>
                    <a:tab pos="6565900" algn="l"/>
                    <a:tab pos="7223125" algn="l"/>
                    <a:tab pos="7878763" algn="l"/>
                  </a:tabLs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3000"/>
                  </a:lnSpc>
                  <a:buClr>
                    <a:srgbClr val="000000"/>
                  </a:buClr>
                  <a:buSzPct val="85000"/>
                </a:pPr>
                <a:endParaRPr lang="en-US" altLang="en-US" sz="6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In order to assess whether the data is consistent with H</a:t>
                </a:r>
                <a:r>
                  <a:rPr lang="en-US" altLang="en-US" baseline="-25000" dirty="0">
                    <a:latin typeface="+mn-lt"/>
                    <a:sym typeface="Wingdings" pitchFamily="2" charset="2"/>
                  </a:rPr>
                  <a:t>0</a:t>
                </a:r>
                <a:r>
                  <a:rPr lang="en-US" altLang="en-US" dirty="0">
                    <a:latin typeface="+mn-lt"/>
                    <a:sym typeface="Wingdings" pitchFamily="2" charset="2"/>
                  </a:rPr>
                  <a:t>, we need to know the probability </a:t>
                </a:r>
                <a:r>
                  <a:rPr lang="en-US" altLang="en-US" i="1" dirty="0">
                    <a:latin typeface="Times New Roman" panose="02020603050405020304" pitchFamily="18" charset="0"/>
                    <a:cs typeface="Times New Roman" panose="02020603050405020304" pitchFamily="18" charset="0"/>
                    <a:sym typeface="Wingdings" pitchFamily="2" charset="2"/>
                  </a:rPr>
                  <a:t>f</a:t>
                </a:r>
                <a:r>
                  <a:rPr lang="en-US" altLang="en-US" i="1" baseline="-25000" dirty="0">
                    <a:latin typeface="Times New Roman" panose="02020603050405020304" pitchFamily="18" charset="0"/>
                    <a:cs typeface="Times New Roman" panose="02020603050405020304" pitchFamily="18" charset="0"/>
                    <a:sym typeface="Wingdings" pitchFamily="2" charset="2"/>
                  </a:rPr>
                  <a:t>0</a:t>
                </a:r>
                <a:r>
                  <a:rPr lang="en-US" altLang="en-US" i="1" dirty="0">
                    <a:latin typeface="Times New Roman" panose="02020603050405020304" pitchFamily="18" charset="0"/>
                    <a:cs typeface="Times New Roman" panose="02020603050405020304" pitchFamily="18" charset="0"/>
                    <a:sym typeface="Wingdings" pitchFamily="2" charset="2"/>
                  </a:rPr>
                  <a:t>(</a:t>
                </a:r>
                <a:r>
                  <a:rPr lang="en-US" altLang="en-US" i="1" dirty="0" err="1">
                    <a:latin typeface="Times New Roman" panose="02020603050405020304" pitchFamily="18" charset="0"/>
                    <a:cs typeface="Times New Roman" panose="02020603050405020304" pitchFamily="18" charset="0"/>
                    <a:sym typeface="Wingdings" pitchFamily="2" charset="2"/>
                  </a:rPr>
                  <a:t>q</a:t>
                </a:r>
                <a:r>
                  <a:rPr lang="en-US" altLang="en-US" i="1" baseline="-25000" dirty="0" err="1">
                    <a:latin typeface="Times New Roman" panose="02020603050405020304" pitchFamily="18" charset="0"/>
                    <a:cs typeface="Times New Roman" panose="02020603050405020304" pitchFamily="18" charset="0"/>
                    <a:sym typeface="Wingdings" pitchFamily="2" charset="2"/>
                  </a:rPr>
                  <a:t>r</a:t>
                </a:r>
                <a:r>
                  <a:rPr lang="en-US" altLang="en-US" sz="1200" i="1" dirty="0">
                    <a:latin typeface="Times New Roman" panose="02020603050405020304" pitchFamily="18" charset="0"/>
                    <a:cs typeface="Times New Roman" panose="02020603050405020304" pitchFamily="18" charset="0"/>
                    <a:sym typeface="Wingdings" pitchFamily="2" charset="2"/>
                  </a:rPr>
                  <a:t> </a:t>
                </a:r>
                <a:r>
                  <a:rPr lang="en-US" altLang="en-US" i="1" dirty="0">
                    <a:latin typeface="Times New Roman" panose="02020603050405020304" pitchFamily="18" charset="0"/>
                    <a:cs typeface="Times New Roman" panose="02020603050405020304" pitchFamily="18" charset="0"/>
                    <a:sym typeface="Wingdings" pitchFamily="2" charset="2"/>
                  </a:rPr>
                  <a:t>) </a:t>
                </a:r>
                <a:r>
                  <a:rPr lang="en-US" altLang="en-US" dirty="0">
                    <a:latin typeface="+mn-lt"/>
                    <a:sym typeface="Wingdings" pitchFamily="2" charset="2"/>
                  </a:rPr>
                  <a:t>for the observed value of the test statistic </a:t>
                </a:r>
                <a:r>
                  <a:rPr lang="en-US" altLang="en-US" i="1" dirty="0" err="1">
                    <a:latin typeface="Times New Roman" panose="02020603050405020304" pitchFamily="18" charset="0"/>
                    <a:cs typeface="Times New Roman" panose="02020603050405020304" pitchFamily="18" charset="0"/>
                    <a:sym typeface="Wingdings" pitchFamily="2" charset="2"/>
                  </a:rPr>
                  <a:t>q</a:t>
                </a:r>
                <a:r>
                  <a:rPr lang="en-US" altLang="en-US" i="1" baseline="-25000" dirty="0" err="1">
                    <a:latin typeface="Times New Roman" panose="02020603050405020304" pitchFamily="18" charset="0"/>
                    <a:cs typeface="Times New Roman" panose="02020603050405020304" pitchFamily="18" charset="0"/>
                    <a:sym typeface="Wingdings" pitchFamily="2" charset="2"/>
                  </a:rPr>
                  <a:t>r</a:t>
                </a:r>
                <a:r>
                  <a:rPr lang="en-US" altLang="en-US" dirty="0">
                    <a:latin typeface="+mn-lt"/>
                    <a:sym typeface="Wingdings" pitchFamily="2" charset="2"/>
                  </a:rPr>
                  <a:t> to occur in case H</a:t>
                </a:r>
                <a:r>
                  <a:rPr lang="en-US" altLang="en-US" baseline="-25000" dirty="0">
                    <a:latin typeface="+mn-lt"/>
                    <a:sym typeface="Wingdings" pitchFamily="2" charset="2"/>
                  </a:rPr>
                  <a:t>0</a:t>
                </a:r>
                <a:r>
                  <a:rPr lang="en-US" altLang="en-US" dirty="0">
                    <a:latin typeface="+mn-lt"/>
                    <a:sym typeface="Wingdings" pitchFamily="2" charset="2"/>
                  </a:rPr>
                  <a:t> is true. The function </a:t>
                </a:r>
                <a:r>
                  <a:rPr lang="en-US" altLang="en-US" i="1" dirty="0">
                    <a:latin typeface="Times New Roman" panose="02020603050405020304" pitchFamily="18" charset="0"/>
                    <a:cs typeface="Times New Roman" panose="02020603050405020304" pitchFamily="18" charset="0"/>
                    <a:sym typeface="Wingdings" pitchFamily="2" charset="2"/>
                  </a:rPr>
                  <a:t>f</a:t>
                </a:r>
                <a:r>
                  <a:rPr lang="en-US" altLang="en-US" i="1" baseline="-25000" dirty="0">
                    <a:latin typeface="Times New Roman" panose="02020603050405020304" pitchFamily="18" charset="0"/>
                    <a:cs typeface="Times New Roman" panose="02020603050405020304" pitchFamily="18" charset="0"/>
                    <a:sym typeface="Wingdings" pitchFamily="2" charset="2"/>
                  </a:rPr>
                  <a:t>0</a:t>
                </a:r>
                <a:r>
                  <a:rPr lang="en-US" altLang="en-US" i="1" dirty="0">
                    <a:latin typeface="Times New Roman" panose="02020603050405020304" pitchFamily="18" charset="0"/>
                    <a:cs typeface="Times New Roman" panose="02020603050405020304" pitchFamily="18" charset="0"/>
                    <a:sym typeface="Wingdings" pitchFamily="2" charset="2"/>
                  </a:rPr>
                  <a:t>(</a:t>
                </a:r>
                <a:r>
                  <a:rPr lang="en-US" altLang="en-US" i="1" dirty="0" err="1">
                    <a:latin typeface="Times New Roman" panose="02020603050405020304" pitchFamily="18" charset="0"/>
                    <a:cs typeface="Times New Roman" panose="02020603050405020304" pitchFamily="18" charset="0"/>
                    <a:sym typeface="Wingdings" pitchFamily="2" charset="2"/>
                  </a:rPr>
                  <a:t>q</a:t>
                </a:r>
                <a:r>
                  <a:rPr lang="en-US" altLang="en-US" i="1" baseline="-25000" dirty="0" err="1">
                    <a:latin typeface="Times New Roman" panose="02020603050405020304" pitchFamily="18" charset="0"/>
                    <a:cs typeface="Times New Roman" panose="02020603050405020304" pitchFamily="18" charset="0"/>
                    <a:sym typeface="Wingdings" pitchFamily="2" charset="2"/>
                  </a:rPr>
                  <a:t>r</a:t>
                </a:r>
                <a:r>
                  <a:rPr lang="en-US" altLang="en-US" sz="1200" i="1" dirty="0">
                    <a:latin typeface="Times New Roman" panose="02020603050405020304" pitchFamily="18" charset="0"/>
                    <a:cs typeface="Times New Roman" panose="02020603050405020304" pitchFamily="18" charset="0"/>
                    <a:sym typeface="Wingdings" pitchFamily="2" charset="2"/>
                  </a:rPr>
                  <a:t> </a:t>
                </a:r>
                <a:r>
                  <a:rPr lang="en-US" altLang="en-US" i="1" dirty="0">
                    <a:latin typeface="Times New Roman" panose="02020603050405020304" pitchFamily="18" charset="0"/>
                    <a:cs typeface="Times New Roman" panose="02020603050405020304" pitchFamily="18" charset="0"/>
                    <a:sym typeface="Wingdings" pitchFamily="2" charset="2"/>
                  </a:rPr>
                  <a:t>) </a:t>
                </a:r>
                <a:r>
                  <a:rPr lang="en-US" altLang="en-US" dirty="0">
                    <a:latin typeface="+mn-lt"/>
                    <a:sym typeface="Wingdings" pitchFamily="2" charset="2"/>
                  </a:rPr>
                  <a:t>is called the </a:t>
                </a:r>
                <a:r>
                  <a:rPr lang="en-US" altLang="en-US" b="1" dirty="0">
                    <a:latin typeface="+mn-lt"/>
                    <a:sym typeface="Wingdings" pitchFamily="2" charset="2"/>
                  </a:rPr>
                  <a:t>sampling distribution</a:t>
                </a:r>
                <a:r>
                  <a:rPr lang="en-US" altLang="en-US" dirty="0">
                    <a:latin typeface="+mn-lt"/>
                    <a:sym typeface="Wingdings" pitchFamily="2" charset="2"/>
                  </a:rPr>
                  <a:t>.</a:t>
                </a:r>
              </a:p>
              <a:p>
                <a:pPr eaLnBrk="1" hangingPunct="1">
                  <a:lnSpc>
                    <a:spcPct val="93000"/>
                  </a:lnSpc>
                  <a:buClr>
                    <a:srgbClr val="000000"/>
                  </a:buClr>
                  <a:buSzPct val="85000"/>
                </a:pPr>
                <a:endParaRPr lang="en-US" altLang="en-US" sz="1800" dirty="0">
                  <a:latin typeface="+mn-lt"/>
                  <a:sym typeface="Wingdings" pitchFamily="2" charset="2"/>
                </a:endParaRPr>
              </a:p>
              <a:p>
                <a:pPr eaLnBrk="1" hangingPunct="1">
                  <a:lnSpc>
                    <a:spcPct val="93000"/>
                  </a:lnSpc>
                  <a:buClr>
                    <a:srgbClr val="000000"/>
                  </a:buClr>
                  <a:buSzPct val="85000"/>
                </a:pPr>
                <a:r>
                  <a:rPr lang="en-US" altLang="en-US" dirty="0">
                    <a:latin typeface="+mn-lt"/>
                    <a:sym typeface="Wingdings" pitchFamily="2" charset="2"/>
                  </a:rPr>
                  <a:t>The sampling distribution </a:t>
                </a:r>
                <a:r>
                  <a:rPr lang="en-US" altLang="en-US" i="1" dirty="0">
                    <a:latin typeface="Times New Roman" panose="02020603050405020304" pitchFamily="18" charset="0"/>
                    <a:cs typeface="Times New Roman" panose="02020603050405020304" pitchFamily="18" charset="0"/>
                    <a:sym typeface="Wingdings" pitchFamily="2" charset="2"/>
                  </a:rPr>
                  <a:t>f</a:t>
                </a:r>
                <a:r>
                  <a:rPr lang="en-US" altLang="en-US" i="1" baseline="-25000" dirty="0">
                    <a:latin typeface="Times New Roman" panose="02020603050405020304" pitchFamily="18" charset="0"/>
                    <a:cs typeface="Times New Roman" panose="02020603050405020304" pitchFamily="18" charset="0"/>
                    <a:sym typeface="Wingdings" pitchFamily="2" charset="2"/>
                  </a:rPr>
                  <a:t>0</a:t>
                </a:r>
                <a:r>
                  <a:rPr lang="en-US" altLang="en-US" i="1" dirty="0">
                    <a:latin typeface="Times New Roman" panose="02020603050405020304" pitchFamily="18" charset="0"/>
                    <a:cs typeface="Times New Roman" panose="02020603050405020304" pitchFamily="18" charset="0"/>
                    <a:sym typeface="Wingdings" pitchFamily="2" charset="2"/>
                  </a:rPr>
                  <a:t>(</a:t>
                </a:r>
                <a:r>
                  <a:rPr lang="en-US" altLang="en-US" i="1" dirty="0" err="1">
                    <a:latin typeface="Times New Roman" panose="02020603050405020304" pitchFamily="18" charset="0"/>
                    <a:cs typeface="Times New Roman" panose="02020603050405020304" pitchFamily="18" charset="0"/>
                    <a:sym typeface="Wingdings" pitchFamily="2" charset="2"/>
                  </a:rPr>
                  <a:t>q</a:t>
                </a:r>
                <a:r>
                  <a:rPr lang="en-US" altLang="en-US" i="1" baseline="-25000" dirty="0" err="1">
                    <a:latin typeface="Times New Roman" panose="02020603050405020304" pitchFamily="18" charset="0"/>
                    <a:cs typeface="Times New Roman" panose="02020603050405020304" pitchFamily="18" charset="0"/>
                    <a:sym typeface="Wingdings" pitchFamily="2" charset="2"/>
                  </a:rPr>
                  <a:t>r</a:t>
                </a:r>
                <a:r>
                  <a:rPr lang="en-US" altLang="en-US" sz="1600" i="1" dirty="0">
                    <a:latin typeface="Times New Roman" panose="02020603050405020304" pitchFamily="18" charset="0"/>
                    <a:cs typeface="Times New Roman" panose="02020603050405020304" pitchFamily="18" charset="0"/>
                    <a:sym typeface="Wingdings" pitchFamily="2" charset="2"/>
                  </a:rPr>
                  <a:t> </a:t>
                </a:r>
                <a:r>
                  <a:rPr lang="en-US" altLang="en-US" i="1" dirty="0">
                    <a:latin typeface="Times New Roman" panose="02020603050405020304" pitchFamily="18" charset="0"/>
                    <a:cs typeface="Times New Roman" panose="02020603050405020304" pitchFamily="18" charset="0"/>
                    <a:sym typeface="Wingdings" pitchFamily="2" charset="2"/>
                  </a:rPr>
                  <a:t>) </a:t>
                </a:r>
                <a:r>
                  <a:rPr lang="en-US" altLang="en-US" dirty="0">
                    <a:latin typeface="+mn-lt"/>
                    <a:cs typeface="Times New Roman" panose="02020603050405020304" pitchFamily="18" charset="0"/>
                    <a:sym typeface="Wingdings" pitchFamily="2" charset="2"/>
                  </a:rPr>
                  <a:t>is computed by determining the values </a:t>
                </a:r>
                <a14:m>
                  <m:oMath xmlns:m="http://schemas.openxmlformats.org/officeDocument/2006/math">
                    <m:acc>
                      <m:accPr>
                        <m:chr m:val="̂"/>
                        <m:ctrlPr>
                          <a:rPr lang="en-US" altLang="en-US" i="1">
                            <a:latin typeface="Cambria Math" panose="02040503050406030204" pitchFamily="18" charset="0"/>
                            <a:ea typeface="Cambria Math" panose="02040503050406030204" pitchFamily="18" charset="0"/>
                            <a:cs typeface="Times New Roman" panose="02020603050405020304" pitchFamily="18" charset="0"/>
                            <a:sym typeface="Wingdings" pitchFamily="2" charset="2"/>
                          </a:rPr>
                        </m:ctrlPr>
                      </m:accPr>
                      <m:e>
                        <m:r>
                          <a:rPr lang="en-US" altLang="en-US" i="1">
                            <a:latin typeface="Cambria Math" panose="02040503050406030204" pitchFamily="18" charset="0"/>
                            <a:ea typeface="Cambria Math" panose="02040503050406030204" pitchFamily="18" charset="0"/>
                            <a:cs typeface="Times New Roman" panose="02020603050405020304" pitchFamily="18" charset="0"/>
                            <a:sym typeface="Wingdings" pitchFamily="2" charset="2"/>
                          </a:rPr>
                          <m:t>𝜃</m:t>
                        </m:r>
                      </m:e>
                    </m:acc>
                    <m:r>
                      <a:rPr lang="en-US" altLang="en-US" i="1" baseline="-25000" dirty="0">
                        <a:latin typeface="Cambria Math" panose="02040503050406030204" pitchFamily="18" charset="0"/>
                        <a:ea typeface="Cambria Math" panose="02040503050406030204" pitchFamily="18" charset="0"/>
                        <a:sym typeface="Wingdings" pitchFamily="2" charset="2"/>
                      </a:rPr>
                      <m:t>𝑖</m:t>
                    </m:r>
                  </m:oMath>
                </a14:m>
                <a:r>
                  <a:rPr lang="en-US" altLang="en-US" dirty="0">
                    <a:latin typeface="+mn-lt"/>
                    <a:cs typeface="Times New Roman" panose="02020603050405020304" pitchFamily="18" charset="0"/>
                    <a:sym typeface="Wingdings" pitchFamily="2" charset="2"/>
                  </a:rPr>
                  <a:t> nuisance parameters that best fit the actual data. </a:t>
                </a:r>
              </a:p>
              <a:p>
                <a:pPr eaLnBrk="1" hangingPunct="1">
                  <a:lnSpc>
                    <a:spcPct val="93000"/>
                  </a:lnSpc>
                  <a:buClr>
                    <a:srgbClr val="000000"/>
                  </a:buClr>
                  <a:buSzPct val="85000"/>
                </a:pPr>
                <a:r>
                  <a:rPr lang="en-US" altLang="en-US" dirty="0">
                    <a:latin typeface="+mn-lt"/>
                    <a:cs typeface="Times New Roman" panose="02020603050405020304" pitchFamily="18" charset="0"/>
                    <a:sym typeface="Wingdings" pitchFamily="2" charset="2"/>
                  </a:rPr>
                  <a:t>We then generate many pseudo datasets (“toys”) for these values of the nuisance parameters, by</a:t>
                </a:r>
              </a:p>
              <a:p>
                <a:pPr eaLnBrk="1" hangingPunct="1">
                  <a:lnSpc>
                    <a:spcPct val="93000"/>
                  </a:lnSpc>
                  <a:buClr>
                    <a:srgbClr val="000000"/>
                  </a:buClr>
                  <a:buSzPct val="85000"/>
                </a:pPr>
                <a:endParaRPr lang="en-US" altLang="en-US" sz="600" dirty="0">
                  <a:latin typeface="+mn-lt"/>
                  <a:cs typeface="Times New Roman" panose="02020603050405020304" pitchFamily="18" charset="0"/>
                  <a:sym typeface="Wingdings" pitchFamily="2" charset="2"/>
                </a:endParaRPr>
              </a:p>
              <a:p>
                <a:pPr marL="342900" indent="-342900" eaLnBrk="1" hangingPunct="1">
                  <a:lnSpc>
                    <a:spcPct val="93000"/>
                  </a:lnSpc>
                  <a:buClr>
                    <a:srgbClr val="000000"/>
                  </a:buClr>
                  <a:buSzPct val="85000"/>
                  <a:buFont typeface="Arial" panose="020B0604020202020204" pitchFamily="34" charset="0"/>
                  <a:buChar char="•"/>
                </a:pPr>
                <a:r>
                  <a:rPr lang="en-US" altLang="en-US" dirty="0">
                    <a:latin typeface="+mn-lt"/>
                    <a:cs typeface="Times New Roman" panose="02020603050405020304" pitchFamily="18" charset="0"/>
                    <a:sym typeface="Wingdings" pitchFamily="2" charset="2"/>
                  </a:rPr>
                  <a:t>Randomly varying the nuisance parameters within their uncertainties. This allows to compute the sum </a:t>
                </a:r>
                <a14:m>
                  <m:oMath xmlns:m="http://schemas.openxmlformats.org/officeDocument/2006/math">
                    <m:r>
                      <a:rPr lang="en-US" altLang="en-US" b="0" i="1" smtClean="0">
                        <a:latin typeface="Cambria Math" panose="02040503050406030204" pitchFamily="18" charset="0"/>
                        <a:cs typeface="Times New Roman" panose="02020603050405020304" pitchFamily="18" charset="0"/>
                        <a:sym typeface="Wingdings" pitchFamily="2" charset="2"/>
                      </a:rPr>
                      <m:t>𝜈</m:t>
                    </m:r>
                    <m:r>
                      <m:rPr>
                        <m:sty m:val="p"/>
                      </m:rPr>
                      <a:rPr lang="en-US" altLang="en-US" b="0" i="1" baseline="-25000" smtClean="0">
                        <a:latin typeface="Cambria Math" panose="02040503050406030204" pitchFamily="18" charset="0"/>
                        <a:cs typeface="Times New Roman" panose="02020603050405020304" pitchFamily="18" charset="0"/>
                        <a:sym typeface="Wingdings" pitchFamily="2" charset="2"/>
                      </a:rPr>
                      <m:t>j</m:t>
                    </m:r>
                  </m:oMath>
                </a14:m>
                <a:r>
                  <a:rPr lang="en-US" altLang="en-US" dirty="0">
                    <a:latin typeface="+mn-lt"/>
                    <a:cs typeface="Times New Roman" panose="02020603050405020304" pitchFamily="18" charset="0"/>
                    <a:sym typeface="Wingdings" pitchFamily="2" charset="2"/>
                  </a:rPr>
                  <a:t> of signal + background events expected in each bin </a:t>
                </a:r>
                <a:r>
                  <a:rPr lang="en-US" altLang="en-US" i="1" dirty="0">
                    <a:latin typeface="Times New Roman" panose="02020603050405020304" pitchFamily="18" charset="0"/>
                    <a:cs typeface="Times New Roman" panose="02020603050405020304" pitchFamily="18" charset="0"/>
                    <a:sym typeface="Wingdings" pitchFamily="2" charset="2"/>
                  </a:rPr>
                  <a:t>j</a:t>
                </a:r>
                <a:r>
                  <a:rPr lang="en-US" altLang="en-US" dirty="0">
                    <a:latin typeface="+mn-lt"/>
                    <a:cs typeface="Times New Roman" panose="02020603050405020304" pitchFamily="18" charset="0"/>
                    <a:sym typeface="Wingdings" pitchFamily="2" charset="2"/>
                  </a:rPr>
                  <a:t> </a:t>
                </a:r>
              </a:p>
              <a:p>
                <a:pPr marL="342900" indent="-342900" eaLnBrk="1" hangingPunct="1">
                  <a:lnSpc>
                    <a:spcPct val="93000"/>
                  </a:lnSpc>
                  <a:buClr>
                    <a:srgbClr val="000000"/>
                  </a:buClr>
                  <a:buSzPct val="85000"/>
                  <a:buFont typeface="Arial" panose="020B0604020202020204" pitchFamily="34" charset="0"/>
                  <a:buChar char="•"/>
                </a:pPr>
                <a:endParaRPr lang="en-US" altLang="en-US" sz="600" dirty="0">
                  <a:latin typeface="+mn-lt"/>
                  <a:cs typeface="Times New Roman" panose="02020603050405020304" pitchFamily="18" charset="0"/>
                  <a:sym typeface="Wingdings" pitchFamily="2" charset="2"/>
                </a:endParaRPr>
              </a:p>
              <a:p>
                <a:pPr marL="342900" indent="-342900" eaLnBrk="1" hangingPunct="1">
                  <a:lnSpc>
                    <a:spcPct val="93000"/>
                  </a:lnSpc>
                  <a:buClr>
                    <a:srgbClr val="000000"/>
                  </a:buClr>
                  <a:buSzPct val="85000"/>
                  <a:buFont typeface="Arial" panose="020B0604020202020204" pitchFamily="34" charset="0"/>
                  <a:buChar char="•"/>
                </a:pPr>
                <a:r>
                  <a:rPr lang="en-US" altLang="en-US" dirty="0">
                    <a:latin typeface="+mn-lt"/>
                    <a:cs typeface="Times New Roman" panose="02020603050405020304" pitchFamily="18" charset="0"/>
                    <a:sym typeface="Wingdings" pitchFamily="2" charset="2"/>
                  </a:rPr>
                  <a:t>Generate the number of pseudo data events in each bin j by randomly sampling from the Poisson distribution</a:t>
                </a:r>
              </a:p>
              <a:p>
                <a:pPr marL="342900" indent="-342900" eaLnBrk="1" hangingPunct="1">
                  <a:lnSpc>
                    <a:spcPct val="93000"/>
                  </a:lnSpc>
                  <a:buClr>
                    <a:srgbClr val="000000"/>
                  </a:buClr>
                  <a:buSzPct val="85000"/>
                  <a:buFont typeface="Arial" panose="020B0604020202020204" pitchFamily="34" charset="0"/>
                  <a:buChar char="•"/>
                </a:pPr>
                <a:endParaRPr lang="en-US" altLang="en-US" sz="600" dirty="0">
                  <a:latin typeface="+mn-lt"/>
                  <a:cs typeface="Times New Roman" panose="02020603050405020304" pitchFamily="18" charset="0"/>
                  <a:sym typeface="Wingdings" pitchFamily="2" charset="2"/>
                </a:endParaRPr>
              </a:p>
              <a:p>
                <a:pPr marL="342900" indent="-342900" eaLnBrk="1" hangingPunct="1">
                  <a:lnSpc>
                    <a:spcPct val="93000"/>
                  </a:lnSpc>
                  <a:buClr>
                    <a:srgbClr val="000000"/>
                  </a:buClr>
                  <a:buSzPct val="85000"/>
                  <a:buFont typeface="Arial" panose="020B0604020202020204" pitchFamily="34" charset="0"/>
                  <a:buChar char="•"/>
                </a:pPr>
                <a:r>
                  <a:rPr lang="en-US" altLang="en-US" dirty="0">
                    <a:latin typeface="+mn-lt"/>
                    <a:cs typeface="Times New Roman" panose="02020603050405020304" pitchFamily="18" charset="0"/>
                    <a:sym typeface="Wingdings" pitchFamily="2" charset="2"/>
                  </a:rPr>
                  <a:t>Compute the test statistic </a:t>
                </a:r>
                <a:r>
                  <a:rPr lang="en-US" altLang="en-US" i="1" dirty="0" err="1">
                    <a:latin typeface="Times New Roman" panose="02020603050405020304" pitchFamily="18" charset="0"/>
                    <a:cs typeface="Times New Roman" panose="02020603050405020304" pitchFamily="18" charset="0"/>
                    <a:sym typeface="Wingdings" pitchFamily="2" charset="2"/>
                  </a:rPr>
                  <a:t>q</a:t>
                </a:r>
                <a:r>
                  <a:rPr lang="en-US" altLang="en-US" i="1" baseline="-25000" dirty="0" err="1">
                    <a:latin typeface="Times New Roman" panose="02020603050405020304" pitchFamily="18" charset="0"/>
                    <a:cs typeface="Times New Roman" panose="02020603050405020304" pitchFamily="18" charset="0"/>
                    <a:sym typeface="Wingdings" pitchFamily="2" charset="2"/>
                  </a:rPr>
                  <a:t>r</a:t>
                </a:r>
                <a:r>
                  <a:rPr lang="en-US" altLang="en-US" dirty="0">
                    <a:latin typeface="+mn-lt"/>
                    <a:cs typeface="Times New Roman" panose="02020603050405020304" pitchFamily="18" charset="0"/>
                    <a:sym typeface="Wingdings" pitchFamily="2" charset="2"/>
                  </a:rPr>
                  <a:t> for the pseudo data</a:t>
                </a:r>
              </a:p>
              <a:p>
                <a:pPr marL="342900" indent="-342900" eaLnBrk="1" hangingPunct="1">
                  <a:lnSpc>
                    <a:spcPct val="93000"/>
                  </a:lnSpc>
                  <a:buClr>
                    <a:srgbClr val="000000"/>
                  </a:buClr>
                  <a:buSzPct val="85000"/>
                  <a:buFont typeface="Arial" panose="020B0604020202020204" pitchFamily="34" charset="0"/>
                  <a:buChar char="•"/>
                </a:pPr>
                <a:endParaRPr lang="en-US" altLang="en-US" sz="600" dirty="0">
                  <a:latin typeface="+mn-lt"/>
                  <a:cs typeface="Times New Roman" panose="02020603050405020304" pitchFamily="18" charset="0"/>
                  <a:sym typeface="Wingdings" pitchFamily="2" charset="2"/>
                </a:endParaRPr>
              </a:p>
              <a:p>
                <a:pPr marL="342900" indent="-342900" eaLnBrk="1" hangingPunct="1">
                  <a:lnSpc>
                    <a:spcPct val="93000"/>
                  </a:lnSpc>
                  <a:buClr>
                    <a:srgbClr val="000000"/>
                  </a:buClr>
                  <a:buSzPct val="85000"/>
                  <a:buFont typeface="Arial" panose="020B0604020202020204" pitchFamily="34" charset="0"/>
                  <a:buChar char="•"/>
                </a:pPr>
                <a:r>
                  <a:rPr lang="en-US" altLang="en-US" dirty="0">
                    <a:latin typeface="+mn-lt"/>
                    <a:cs typeface="Times New Roman" panose="02020603050405020304" pitchFamily="18" charset="0"/>
                    <a:sym typeface="Wingdings" pitchFamily="2" charset="2"/>
                  </a:rPr>
                  <a:t>Fill the values of </a:t>
                </a:r>
                <a:r>
                  <a:rPr lang="en-US" altLang="en-US" i="1" dirty="0" err="1">
                    <a:latin typeface="Times New Roman" panose="02020603050405020304" pitchFamily="18" charset="0"/>
                    <a:cs typeface="Times New Roman" panose="02020603050405020304" pitchFamily="18" charset="0"/>
                    <a:sym typeface="Wingdings" pitchFamily="2" charset="2"/>
                  </a:rPr>
                  <a:t>q</a:t>
                </a:r>
                <a:r>
                  <a:rPr lang="en-US" altLang="en-US" i="1" baseline="-25000" dirty="0" err="1">
                    <a:latin typeface="Times New Roman" panose="02020603050405020304" pitchFamily="18" charset="0"/>
                    <a:cs typeface="Times New Roman" panose="02020603050405020304" pitchFamily="18" charset="0"/>
                    <a:sym typeface="Wingdings" pitchFamily="2" charset="2"/>
                  </a:rPr>
                  <a:t>r</a:t>
                </a:r>
                <a:r>
                  <a:rPr lang="en-US" altLang="en-US" dirty="0">
                    <a:latin typeface="+mn-lt"/>
                    <a:cs typeface="Times New Roman" panose="02020603050405020304" pitchFamily="18" charset="0"/>
                    <a:sym typeface="Wingdings" pitchFamily="2" charset="2"/>
                  </a:rPr>
                  <a:t> thus obtained into a histogram</a:t>
                </a:r>
                <a:endParaRPr lang="en-US" altLang="en-US" dirty="0">
                  <a:latin typeface="+mn-lt"/>
                  <a:sym typeface="Wingdings" pitchFamily="2" charset="2"/>
                </a:endParaRPr>
              </a:p>
              <a:p>
                <a:pPr eaLnBrk="1" hangingPunct="1">
                  <a:lnSpc>
                    <a:spcPct val="93000"/>
                  </a:lnSpc>
                  <a:buClr>
                    <a:srgbClr val="000000"/>
                  </a:buClr>
                  <a:buSzPct val="85000"/>
                </a:pPr>
                <a:endParaRPr lang="en-US" altLang="en-US" sz="2200" dirty="0">
                  <a:latin typeface="+mn-lt"/>
                  <a:sym typeface="Wingdings" pitchFamily="2" charset="2"/>
                </a:endParaRPr>
              </a:p>
            </p:txBody>
          </p:sp>
        </mc:Choice>
        <mc:Fallback xmlns="">
          <p:sp>
            <p:nvSpPr>
              <p:cNvPr id="6" name="Text Box 4">
                <a:extLst>
                  <a:ext uri="{FF2B5EF4-FFF2-40B4-BE49-F238E27FC236}">
                    <a16:creationId xmlns:a16="http://schemas.microsoft.com/office/drawing/2014/main" id="{FC360E49-F622-EF48-9AE8-D59C43064E74}"/>
                  </a:ext>
                </a:extLst>
              </p:cNvPr>
              <p:cNvSpPr txBox="1">
                <a:spLocks noRot="1" noChangeAspect="1" noMove="1" noResize="1" noEditPoints="1" noAdjustHandles="1" noChangeArrowheads="1" noChangeShapeType="1" noTextEdit="1"/>
              </p:cNvSpPr>
              <p:nvPr/>
            </p:nvSpPr>
            <p:spPr bwMode="auto">
              <a:xfrm>
                <a:off x="266559" y="692267"/>
                <a:ext cx="8622996" cy="6254341"/>
              </a:xfrm>
              <a:prstGeom prst="rect">
                <a:avLst/>
              </a:prstGeom>
              <a:blipFill>
                <a:blip r:embed="rId4"/>
                <a:stretch>
                  <a:fillRect l="-2059" t="-609" r="-2794"/>
                </a:stretch>
              </a:blipFill>
              <a:ln w="9525">
                <a:noFill/>
                <a:miter lim="800000"/>
                <a:headEnd/>
                <a:tailEnd/>
              </a:ln>
            </p:spPr>
            <p:txBody>
              <a:bodyPr/>
              <a:lstStyle/>
              <a:p>
                <a:r>
                  <a:rPr lang="en-US">
                    <a:noFill/>
                  </a:rPr>
                  <a:t> </a:t>
                </a:r>
              </a:p>
            </p:txBody>
          </p:sp>
        </mc:Fallback>
      </mc:AlternateContent>
    </p:spTree>
    <p:extLst>
      <p:ext uri="{BB962C8B-B14F-4D97-AF65-F5344CB8AC3E}">
        <p14:creationId xmlns:p14="http://schemas.microsoft.com/office/powerpoint/2010/main" val="14371246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13585</TotalTime>
  <Words>2099</Words>
  <Application>Microsoft Macintosh PowerPoint</Application>
  <PresentationFormat>On-screen Show (4:3)</PresentationFormat>
  <Paragraphs>245</Paragraphs>
  <Slides>19</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Cambria Math</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Christian Veelken</dc:creator>
  <cp:lastModifiedBy>Christian Veelken</cp:lastModifiedBy>
  <cp:revision>647</cp:revision>
  <cp:lastPrinted>2019-06-26T15:42:34Z</cp:lastPrinted>
  <dcterms:created xsi:type="dcterms:W3CDTF">2019-06-26T12:15:17Z</dcterms:created>
  <dcterms:modified xsi:type="dcterms:W3CDTF">2019-11-25T14:23:22Z</dcterms:modified>
</cp:coreProperties>
</file>

<file path=docProps/thumbnail.jpeg>
</file>